
<file path=[Content_Types].xml><?xml version="1.0" encoding="utf-8"?>
<Types xmlns="http://schemas.openxmlformats.org/package/2006/content-types">
  <Default Extension="png" ContentType="image/png"/>
  <Default Extension="png&amp;ehk=B0JWb1NkLqj485FOHZHx7w&amp;r=0&amp;pid=OfficeInsert" ContentType="image/png"/>
  <Default Extension="png&amp;ehk=Kz87eOrv97Zc0grQYY99jw&amp;r=0&amp;pid=OfficeInsert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Etp12" ContentType="image/png"/>
  <Default Extension="png&amp;ehk=TjU6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  <p:sldMasterId id="2147483717" r:id="rId2"/>
    <p:sldMasterId id="2147483736" r:id="rId3"/>
  </p:sldMasterIdLst>
  <p:notesMasterIdLst>
    <p:notesMasterId r:id="rId64"/>
  </p:notesMasterIdLst>
  <p:sldIdLst>
    <p:sldId id="271" r:id="rId4"/>
    <p:sldId id="272" r:id="rId5"/>
    <p:sldId id="273" r:id="rId6"/>
    <p:sldId id="279" r:id="rId7"/>
    <p:sldId id="280" r:id="rId8"/>
    <p:sldId id="281" r:id="rId9"/>
    <p:sldId id="317" r:id="rId10"/>
    <p:sldId id="274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8" r:id="rId22"/>
    <p:sldId id="289" r:id="rId23"/>
    <p:sldId id="316" r:id="rId24"/>
    <p:sldId id="318" r:id="rId25"/>
    <p:sldId id="312" r:id="rId26"/>
    <p:sldId id="319" r:id="rId27"/>
    <p:sldId id="314" r:id="rId28"/>
    <p:sldId id="313" r:id="rId29"/>
    <p:sldId id="315" r:id="rId30"/>
    <p:sldId id="288" r:id="rId31"/>
    <p:sldId id="301" r:id="rId32"/>
    <p:sldId id="302" r:id="rId33"/>
    <p:sldId id="310" r:id="rId34"/>
    <p:sldId id="320" r:id="rId35"/>
    <p:sldId id="326" r:id="rId36"/>
    <p:sldId id="321" r:id="rId37"/>
    <p:sldId id="322" r:id="rId38"/>
    <p:sldId id="327" r:id="rId39"/>
    <p:sldId id="323" r:id="rId40"/>
    <p:sldId id="324" r:id="rId41"/>
    <p:sldId id="325" r:id="rId42"/>
    <p:sldId id="290" r:id="rId43"/>
    <p:sldId id="285" r:id="rId44"/>
    <p:sldId id="293" r:id="rId45"/>
    <p:sldId id="308" r:id="rId46"/>
    <p:sldId id="309" r:id="rId47"/>
    <p:sldId id="292" r:id="rId48"/>
    <p:sldId id="328" r:id="rId49"/>
    <p:sldId id="286" r:id="rId50"/>
    <p:sldId id="295" r:id="rId51"/>
    <p:sldId id="330" r:id="rId52"/>
    <p:sldId id="329" r:id="rId53"/>
    <p:sldId id="331" r:id="rId54"/>
    <p:sldId id="287" r:id="rId55"/>
    <p:sldId id="297" r:id="rId56"/>
    <p:sldId id="333" r:id="rId57"/>
    <p:sldId id="334" r:id="rId58"/>
    <p:sldId id="332" r:id="rId59"/>
    <p:sldId id="337" r:id="rId60"/>
    <p:sldId id="338" r:id="rId61"/>
    <p:sldId id="336" r:id="rId62"/>
    <p:sldId id="335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/phXCa18uMVCOVjSuDdTw==" hashData="JwTn3UibhG44FudDp96mH81eg13tWIndSfhes2Tb72EErCU170HbZm5FvwhoCRJPwwukLHy5UCp86XDQaRhFY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19" autoAdjust="0"/>
  </p:normalViewPr>
  <p:slideViewPr>
    <p:cSldViewPr snapToGrid="0">
      <p:cViewPr varScale="1">
        <p:scale>
          <a:sx n="87" d="100"/>
          <a:sy n="87" d="100"/>
        </p:scale>
        <p:origin x="69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554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ork" userId="849eafab-3fd2-4da3-be9e-27f5dc2f6171" providerId="ADAL" clId="{8B442142-A88B-49C1-B841-C3F5FA21D92A}"/>
    <pc:docChg chg="undo custSel addSld delSld modSld sldOrd">
      <pc:chgData name="Paul Stork" userId="849eafab-3fd2-4da3-be9e-27f5dc2f6171" providerId="ADAL" clId="{8B442142-A88B-49C1-B841-C3F5FA21D92A}" dt="2018-03-26T01:09:27.654" v="923"/>
      <pc:docMkLst>
        <pc:docMk/>
      </pc:docMkLst>
      <pc:sldChg chg="modSp">
        <pc:chgData name="Paul Stork" userId="849eafab-3fd2-4da3-be9e-27f5dc2f6171" providerId="ADAL" clId="{8B442142-A88B-49C1-B841-C3F5FA21D92A}" dt="2018-03-25T12:20:59.535" v="40" actId="20577"/>
        <pc:sldMkLst>
          <pc:docMk/>
          <pc:sldMk cId="3929740589" sldId="273"/>
        </pc:sldMkLst>
        <pc:spChg chg="mod">
          <ac:chgData name="Paul Stork" userId="849eafab-3fd2-4da3-be9e-27f5dc2f6171" providerId="ADAL" clId="{8B442142-A88B-49C1-B841-C3F5FA21D92A}" dt="2018-03-25T12:20:59.535" v="40" actId="20577"/>
          <ac:spMkLst>
            <pc:docMk/>
            <pc:sldMk cId="3929740589" sldId="273"/>
            <ac:spMk id="3" creationId="{00000000-0000-0000-0000-000000000000}"/>
          </ac:spMkLst>
        </pc:spChg>
      </pc:sldChg>
      <pc:sldChg chg="modSp">
        <pc:chgData name="Paul Stork" userId="849eafab-3fd2-4da3-be9e-27f5dc2f6171" providerId="ADAL" clId="{8B442142-A88B-49C1-B841-C3F5FA21D92A}" dt="2018-03-25T12:22:21.458" v="49" actId="20577"/>
        <pc:sldMkLst>
          <pc:docMk/>
          <pc:sldMk cId="862713952" sldId="280"/>
        </pc:sldMkLst>
        <pc:spChg chg="mod">
          <ac:chgData name="Paul Stork" userId="849eafab-3fd2-4da3-be9e-27f5dc2f6171" providerId="ADAL" clId="{8B442142-A88B-49C1-B841-C3F5FA21D92A}" dt="2018-03-25T12:22:21.458" v="49" actId="20577"/>
          <ac:spMkLst>
            <pc:docMk/>
            <pc:sldMk cId="862713952" sldId="280"/>
            <ac:spMk id="3" creationId="{59E3FB9E-6E5E-4E42-A55D-3FBF6D6B390C}"/>
          </ac:spMkLst>
        </pc:spChg>
      </pc:sldChg>
      <pc:sldChg chg="addSp modSp">
        <pc:chgData name="Paul Stork" userId="849eafab-3fd2-4da3-be9e-27f5dc2f6171" providerId="ADAL" clId="{8B442142-A88B-49C1-B841-C3F5FA21D92A}" dt="2018-03-25T12:24:52.374" v="60" actId="1076"/>
        <pc:sldMkLst>
          <pc:docMk/>
          <pc:sldMk cId="2333570665" sldId="285"/>
        </pc:sldMkLst>
        <pc:grpChg chg="add mod">
          <ac:chgData name="Paul Stork" userId="849eafab-3fd2-4da3-be9e-27f5dc2f6171" providerId="ADAL" clId="{8B442142-A88B-49C1-B841-C3F5FA21D92A}" dt="2018-03-25T12:24:52.374" v="60" actId="1076"/>
          <ac:grpSpMkLst>
            <pc:docMk/>
            <pc:sldMk cId="2333570665" sldId="285"/>
            <ac:grpSpMk id="4" creationId="{92AC548C-61FB-49E7-B2A5-BA28DF3E3C8B}"/>
          </ac:grpSpMkLst>
        </pc:grpChg>
      </pc:sldChg>
      <pc:sldChg chg="addSp modSp">
        <pc:chgData name="Paul Stork" userId="849eafab-3fd2-4da3-be9e-27f5dc2f6171" providerId="ADAL" clId="{8B442142-A88B-49C1-B841-C3F5FA21D92A}" dt="2018-03-25T12:25:31.019" v="65" actId="1076"/>
        <pc:sldMkLst>
          <pc:docMk/>
          <pc:sldMk cId="3262174490" sldId="286"/>
        </pc:sldMkLst>
        <pc:grpChg chg="add mod">
          <ac:chgData name="Paul Stork" userId="849eafab-3fd2-4da3-be9e-27f5dc2f6171" providerId="ADAL" clId="{8B442142-A88B-49C1-B841-C3F5FA21D92A}" dt="2018-03-25T12:25:27.097" v="64" actId="1076"/>
          <ac:grpSpMkLst>
            <pc:docMk/>
            <pc:sldMk cId="3262174490" sldId="286"/>
            <ac:grpSpMk id="4" creationId="{7E96FFCA-4A77-4FC4-A39C-ADB3663B1BF9}"/>
          </ac:grpSpMkLst>
        </pc:grpChg>
        <pc:picChg chg="add mod">
          <ac:chgData name="Paul Stork" userId="849eafab-3fd2-4da3-be9e-27f5dc2f6171" providerId="ADAL" clId="{8B442142-A88B-49C1-B841-C3F5FA21D92A}" dt="2018-03-25T12:25:31.019" v="65" actId="1076"/>
          <ac:picMkLst>
            <pc:docMk/>
            <pc:sldMk cId="3262174490" sldId="286"/>
            <ac:picMk id="7" creationId="{B9637CA4-D572-4793-AFE3-1AE7D841C712}"/>
          </ac:picMkLst>
        </pc:picChg>
      </pc:sldChg>
      <pc:sldChg chg="addSp modSp">
        <pc:chgData name="Paul Stork" userId="849eafab-3fd2-4da3-be9e-27f5dc2f6171" providerId="ADAL" clId="{8B442142-A88B-49C1-B841-C3F5FA21D92A}" dt="2018-03-25T12:25:55.621" v="69" actId="1076"/>
        <pc:sldMkLst>
          <pc:docMk/>
          <pc:sldMk cId="1034573319" sldId="287"/>
        </pc:sldMkLst>
        <pc:grpChg chg="add mod">
          <ac:chgData name="Paul Stork" userId="849eafab-3fd2-4da3-be9e-27f5dc2f6171" providerId="ADAL" clId="{8B442142-A88B-49C1-B841-C3F5FA21D92A}" dt="2018-03-25T12:25:55.621" v="69" actId="1076"/>
          <ac:grpSpMkLst>
            <pc:docMk/>
            <pc:sldMk cId="1034573319" sldId="287"/>
            <ac:grpSpMk id="4" creationId="{825A3C35-6D41-48DD-8B14-EE33B7194D37}"/>
          </ac:grpSpMkLst>
        </pc:grpChg>
      </pc:sldChg>
      <pc:sldChg chg="modSp modNotesTx">
        <pc:chgData name="Paul Stork" userId="849eafab-3fd2-4da3-be9e-27f5dc2f6171" providerId="ADAL" clId="{8B442142-A88B-49C1-B841-C3F5FA21D92A}" dt="2018-03-26T00:03:10.583" v="260" actId="1076"/>
        <pc:sldMkLst>
          <pc:docMk/>
          <pc:sldMk cId="3831627310" sldId="288"/>
        </pc:sldMkLst>
        <pc:spChg chg="mod">
          <ac:chgData name="Paul Stork" userId="849eafab-3fd2-4da3-be9e-27f5dc2f6171" providerId="ADAL" clId="{8B442142-A88B-49C1-B841-C3F5FA21D92A}" dt="2018-03-26T00:02:58.945" v="258" actId="20577"/>
          <ac:spMkLst>
            <pc:docMk/>
            <pc:sldMk cId="3831627310" sldId="288"/>
            <ac:spMk id="5" creationId="{91A9C230-5DA1-4DCB-B2E7-DC87666776F0}"/>
          </ac:spMkLst>
        </pc:spChg>
        <pc:picChg chg="mod">
          <ac:chgData name="Paul Stork" userId="849eafab-3fd2-4da3-be9e-27f5dc2f6171" providerId="ADAL" clId="{8B442142-A88B-49C1-B841-C3F5FA21D92A}" dt="2018-03-26T00:03:05.267" v="259" actId="1076"/>
          <ac:picMkLst>
            <pc:docMk/>
            <pc:sldMk cId="3831627310" sldId="288"/>
            <ac:picMk id="7" creationId="{94D9D644-3238-49CF-A7AD-30D26BE37639}"/>
          </ac:picMkLst>
        </pc:picChg>
        <pc:picChg chg="mod">
          <ac:chgData name="Paul Stork" userId="849eafab-3fd2-4da3-be9e-27f5dc2f6171" providerId="ADAL" clId="{8B442142-A88B-49C1-B841-C3F5FA21D92A}" dt="2018-03-26T00:03:10.583" v="260" actId="1076"/>
          <ac:picMkLst>
            <pc:docMk/>
            <pc:sldMk cId="3831627310" sldId="288"/>
            <ac:picMk id="8" creationId="{1F8AD099-D0E5-4282-BBE1-715C381C76D6}"/>
          </ac:picMkLst>
        </pc:picChg>
      </pc:sldChg>
      <pc:sldChg chg="ord">
        <pc:chgData name="Paul Stork" userId="849eafab-3fd2-4da3-be9e-27f5dc2f6171" providerId="ADAL" clId="{8B442142-A88B-49C1-B841-C3F5FA21D92A}" dt="2018-03-25T12:24:20.219" v="56" actId="1440"/>
        <pc:sldMkLst>
          <pc:docMk/>
          <pc:sldMk cId="3391436631" sldId="290"/>
        </pc:sldMkLst>
      </pc:sldChg>
      <pc:sldChg chg="modSp">
        <pc:chgData name="Paul Stork" userId="849eafab-3fd2-4da3-be9e-27f5dc2f6171" providerId="ADAL" clId="{8B442142-A88B-49C1-B841-C3F5FA21D92A}" dt="2018-03-26T00:22:21.497" v="763" actId="1076"/>
        <pc:sldMkLst>
          <pc:docMk/>
          <pc:sldMk cId="2740225205" sldId="292"/>
        </pc:sldMkLst>
        <pc:spChg chg="mod">
          <ac:chgData name="Paul Stork" userId="849eafab-3fd2-4da3-be9e-27f5dc2f6171" providerId="ADAL" clId="{8B442142-A88B-49C1-B841-C3F5FA21D92A}" dt="2018-03-26T00:22:21.497" v="763" actId="1076"/>
          <ac:spMkLst>
            <pc:docMk/>
            <pc:sldMk cId="2740225205" sldId="292"/>
            <ac:spMk id="5" creationId="{91A9C230-5DA1-4DCB-B2E7-DC87666776F0}"/>
          </ac:spMkLst>
        </pc:spChg>
      </pc:sldChg>
      <pc:sldChg chg="del">
        <pc:chgData name="Paul Stork" userId="849eafab-3fd2-4da3-be9e-27f5dc2f6171" providerId="ADAL" clId="{8B442142-A88B-49C1-B841-C3F5FA21D92A}" dt="2018-03-25T12:18:11.621" v="0" actId="2696"/>
        <pc:sldMkLst>
          <pc:docMk/>
          <pc:sldMk cId="408641113" sldId="298"/>
        </pc:sldMkLst>
      </pc:sldChg>
      <pc:sldChg chg="addSp modSp">
        <pc:chgData name="Paul Stork" userId="849eafab-3fd2-4da3-be9e-27f5dc2f6171" providerId="ADAL" clId="{8B442142-A88B-49C1-B841-C3F5FA21D92A}" dt="2018-03-26T00:03:53.614" v="266" actId="1076"/>
        <pc:sldMkLst>
          <pc:docMk/>
          <pc:sldMk cId="3877415984" sldId="319"/>
        </pc:sldMkLst>
        <pc:spChg chg="mod">
          <ac:chgData name="Paul Stork" userId="849eafab-3fd2-4da3-be9e-27f5dc2f6171" providerId="ADAL" clId="{8B442142-A88B-49C1-B841-C3F5FA21D92A}" dt="2018-03-26T00:03:29.669" v="262" actId="14100"/>
          <ac:spMkLst>
            <pc:docMk/>
            <pc:sldMk cId="3877415984" sldId="319"/>
            <ac:spMk id="3" creationId="{762DD9FC-9724-45E3-B028-6B51F84EAF16}"/>
          </ac:spMkLst>
        </pc:spChg>
        <pc:spChg chg="mod">
          <ac:chgData name="Paul Stork" userId="849eafab-3fd2-4da3-be9e-27f5dc2f6171" providerId="ADAL" clId="{8B442142-A88B-49C1-B841-C3F5FA21D92A}" dt="2018-03-26T00:03:35.643" v="263" actId="1076"/>
          <ac:spMkLst>
            <pc:docMk/>
            <pc:sldMk cId="3877415984" sldId="319"/>
            <ac:spMk id="7" creationId="{620465E6-0F91-49B2-A331-073E4E5CC4B2}"/>
          </ac:spMkLst>
        </pc:spChg>
        <pc:grpChg chg="add">
          <ac:chgData name="Paul Stork" userId="849eafab-3fd2-4da3-be9e-27f5dc2f6171" providerId="ADAL" clId="{8B442142-A88B-49C1-B841-C3F5FA21D92A}" dt="2018-03-26T00:03:22.586" v="261"/>
          <ac:grpSpMkLst>
            <pc:docMk/>
            <pc:sldMk cId="3877415984" sldId="319"/>
            <ac:grpSpMk id="6" creationId="{8CECE27B-2FED-4F99-B4D6-2F4F4CA9B470}"/>
          </ac:grpSpMkLst>
        </pc:grpChg>
        <pc:picChg chg="add mod">
          <ac:chgData name="Paul Stork" userId="849eafab-3fd2-4da3-be9e-27f5dc2f6171" providerId="ADAL" clId="{8B442142-A88B-49C1-B841-C3F5FA21D92A}" dt="2018-03-26T00:03:53.614" v="266" actId="1076"/>
          <ac:picMkLst>
            <pc:docMk/>
            <pc:sldMk cId="3877415984" sldId="319"/>
            <ac:picMk id="4" creationId="{072DC109-1847-4155-BB97-D4B8D5E95031}"/>
          </ac:picMkLst>
        </pc:picChg>
        <pc:picChg chg="add mod">
          <ac:chgData name="Paul Stork" userId="849eafab-3fd2-4da3-be9e-27f5dc2f6171" providerId="ADAL" clId="{8B442142-A88B-49C1-B841-C3F5FA21D92A}" dt="2018-03-26T00:03:48.924" v="265" actId="1076"/>
          <ac:picMkLst>
            <pc:docMk/>
            <pc:sldMk cId="3877415984" sldId="319"/>
            <ac:picMk id="5" creationId="{57B9972E-249D-4D6A-BC17-DF7340B6F727}"/>
          </ac:picMkLst>
        </pc:picChg>
      </pc:sldChg>
      <pc:sldChg chg="addSp modSp">
        <pc:chgData name="Paul Stork" userId="849eafab-3fd2-4da3-be9e-27f5dc2f6171" providerId="ADAL" clId="{8B442142-A88B-49C1-B841-C3F5FA21D92A}" dt="2018-03-25T12:23:53.088" v="54" actId="14100"/>
        <pc:sldMkLst>
          <pc:docMk/>
          <pc:sldMk cId="422585709" sldId="320"/>
        </pc:sldMkLst>
        <pc:grpChg chg="add mod">
          <ac:chgData name="Paul Stork" userId="849eafab-3fd2-4da3-be9e-27f5dc2f6171" providerId="ADAL" clId="{8B442142-A88B-49C1-B841-C3F5FA21D92A}" dt="2018-03-25T12:23:53.088" v="54" actId="14100"/>
          <ac:grpSpMkLst>
            <pc:docMk/>
            <pc:sldMk cId="422585709" sldId="320"/>
            <ac:grpSpMk id="4" creationId="{F6039082-29E7-4454-9FC2-3AF5CC038181}"/>
          </ac:grpSpMkLst>
        </pc:grpChg>
      </pc:sldChg>
      <pc:sldChg chg="modNotesTx">
        <pc:chgData name="Paul Stork" userId="849eafab-3fd2-4da3-be9e-27f5dc2f6171" providerId="ADAL" clId="{8B442142-A88B-49C1-B841-C3F5FA21D92A}" dt="2018-03-25T23:54:26.387" v="122" actId="20577"/>
        <pc:sldMkLst>
          <pc:docMk/>
          <pc:sldMk cId="4265160638" sldId="322"/>
        </pc:sldMkLst>
      </pc:sldChg>
      <pc:sldChg chg="modSp">
        <pc:chgData name="Paul Stork" userId="849eafab-3fd2-4da3-be9e-27f5dc2f6171" providerId="ADAL" clId="{8B442142-A88B-49C1-B841-C3F5FA21D92A}" dt="2018-03-26T00:07:31.927" v="322" actId="6549"/>
        <pc:sldMkLst>
          <pc:docMk/>
          <pc:sldMk cId="1417541393" sldId="323"/>
        </pc:sldMkLst>
        <pc:spChg chg="mod">
          <ac:chgData name="Paul Stork" userId="849eafab-3fd2-4da3-be9e-27f5dc2f6171" providerId="ADAL" clId="{8B442142-A88B-49C1-B841-C3F5FA21D92A}" dt="2018-03-26T00:07:31.927" v="322" actId="6549"/>
          <ac:spMkLst>
            <pc:docMk/>
            <pc:sldMk cId="1417541393" sldId="323"/>
            <ac:spMk id="3" creationId="{48CC6D4D-E6B1-40DE-B6E3-7740CE400903}"/>
          </ac:spMkLst>
        </pc:spChg>
      </pc:sldChg>
      <pc:sldChg chg="modSp">
        <pc:chgData name="Paul Stork" userId="849eafab-3fd2-4da3-be9e-27f5dc2f6171" providerId="ADAL" clId="{8B442142-A88B-49C1-B841-C3F5FA21D92A}" dt="2018-03-26T00:08:42.168" v="406" actId="313"/>
        <pc:sldMkLst>
          <pc:docMk/>
          <pc:sldMk cId="1078254120" sldId="324"/>
        </pc:sldMkLst>
        <pc:spChg chg="mod">
          <ac:chgData name="Paul Stork" userId="849eafab-3fd2-4da3-be9e-27f5dc2f6171" providerId="ADAL" clId="{8B442142-A88B-49C1-B841-C3F5FA21D92A}" dt="2018-03-26T00:08:42.168" v="406" actId="313"/>
          <ac:spMkLst>
            <pc:docMk/>
            <pc:sldMk cId="1078254120" sldId="324"/>
            <ac:spMk id="3" creationId="{29907002-6AA0-4CC4-BF7D-6072CD808EC7}"/>
          </ac:spMkLst>
        </pc:spChg>
      </pc:sldChg>
      <pc:sldChg chg="modSp">
        <pc:chgData name="Paul Stork" userId="849eafab-3fd2-4da3-be9e-27f5dc2f6171" providerId="ADAL" clId="{8B442142-A88B-49C1-B841-C3F5FA21D92A}" dt="2018-03-26T00:18:40.084" v="627" actId="20577"/>
        <pc:sldMkLst>
          <pc:docMk/>
          <pc:sldMk cId="3156973545" sldId="325"/>
        </pc:sldMkLst>
        <pc:spChg chg="mod">
          <ac:chgData name="Paul Stork" userId="849eafab-3fd2-4da3-be9e-27f5dc2f6171" providerId="ADAL" clId="{8B442142-A88B-49C1-B841-C3F5FA21D92A}" dt="2018-03-26T00:18:40.084" v="627" actId="20577"/>
          <ac:spMkLst>
            <pc:docMk/>
            <pc:sldMk cId="3156973545" sldId="325"/>
            <ac:spMk id="3" creationId="{B41E2319-8C12-4604-B3AB-F6BB802BDAD7}"/>
          </ac:spMkLst>
        </pc:spChg>
      </pc:sldChg>
      <pc:sldChg chg="modSp">
        <pc:chgData name="Paul Stork" userId="849eafab-3fd2-4da3-be9e-27f5dc2f6171" providerId="ADAL" clId="{8B442142-A88B-49C1-B841-C3F5FA21D92A}" dt="2018-03-26T00:07:01.998" v="318" actId="1076"/>
        <pc:sldMkLst>
          <pc:docMk/>
          <pc:sldMk cId="1991114322" sldId="327"/>
        </pc:sldMkLst>
        <pc:spChg chg="mod">
          <ac:chgData name="Paul Stork" userId="849eafab-3fd2-4da3-be9e-27f5dc2f6171" providerId="ADAL" clId="{8B442142-A88B-49C1-B841-C3F5FA21D92A}" dt="2018-03-26T00:07:01.998" v="318" actId="1076"/>
          <ac:spMkLst>
            <pc:docMk/>
            <pc:sldMk cId="1991114322" sldId="327"/>
            <ac:spMk id="4" creationId="{004021E4-3FDE-444B-B027-0E34E424BF06}"/>
          </ac:spMkLst>
        </pc:spChg>
      </pc:sldChg>
      <pc:sldChg chg="modNotesTx">
        <pc:chgData name="Paul Stork" userId="849eafab-3fd2-4da3-be9e-27f5dc2f6171" providerId="ADAL" clId="{8B442142-A88B-49C1-B841-C3F5FA21D92A}" dt="2018-03-26T00:27:36.604" v="793" actId="20577"/>
        <pc:sldMkLst>
          <pc:docMk/>
          <pc:sldMk cId="29503758" sldId="328"/>
        </pc:sldMkLst>
      </pc:sldChg>
      <pc:sldChg chg="modSp">
        <pc:chgData name="Paul Stork" userId="849eafab-3fd2-4da3-be9e-27f5dc2f6171" providerId="ADAL" clId="{8B442142-A88B-49C1-B841-C3F5FA21D92A}" dt="2018-03-26T00:48:10.724" v="922" actId="948"/>
        <pc:sldMkLst>
          <pc:docMk/>
          <pc:sldMk cId="2654084517" sldId="336"/>
        </pc:sldMkLst>
        <pc:spChg chg="mod">
          <ac:chgData name="Paul Stork" userId="849eafab-3fd2-4da3-be9e-27f5dc2f6171" providerId="ADAL" clId="{8B442142-A88B-49C1-B841-C3F5FA21D92A}" dt="2018-03-26T00:48:10.724" v="922" actId="948"/>
          <ac:spMkLst>
            <pc:docMk/>
            <pc:sldMk cId="2654084517" sldId="336"/>
            <ac:spMk id="4" creationId="{00000000-0000-0000-0000-000000000000}"/>
          </ac:spMkLst>
        </pc:spChg>
      </pc:sldChg>
      <pc:sldChg chg="addSp delSp modSp add modTransition">
        <pc:chgData name="Paul Stork" userId="849eafab-3fd2-4da3-be9e-27f5dc2f6171" providerId="ADAL" clId="{8B442142-A88B-49C1-B841-C3F5FA21D92A}" dt="2018-03-26T01:09:27.654" v="923"/>
        <pc:sldMkLst>
          <pc:docMk/>
          <pc:sldMk cId="4067765309" sldId="337"/>
        </pc:sldMkLst>
        <pc:spChg chg="mod">
          <ac:chgData name="Paul Stork" userId="849eafab-3fd2-4da3-be9e-27f5dc2f6171" providerId="ADAL" clId="{8B442142-A88B-49C1-B841-C3F5FA21D92A}" dt="2018-03-25T12:26:41.606" v="90" actId="313"/>
          <ac:spMkLst>
            <pc:docMk/>
            <pc:sldMk cId="4067765309" sldId="337"/>
            <ac:spMk id="2" creationId="{748442A9-A40C-4E0A-8EAB-10F1968DE42A}"/>
          </ac:spMkLst>
        </pc:spChg>
        <pc:spChg chg="mod">
          <ac:chgData name="Paul Stork" userId="849eafab-3fd2-4da3-be9e-27f5dc2f6171" providerId="ADAL" clId="{8B442142-A88B-49C1-B841-C3F5FA21D92A}" dt="2018-03-25T12:28:18.772" v="103" actId="20577"/>
          <ac:spMkLst>
            <pc:docMk/>
            <pc:sldMk cId="4067765309" sldId="337"/>
            <ac:spMk id="3" creationId="{2E925BD8-F155-419A-B1BC-7DDC16BFAD3B}"/>
          </ac:spMkLst>
        </pc:spChg>
        <pc:grpChg chg="del">
          <ac:chgData name="Paul Stork" userId="849eafab-3fd2-4da3-be9e-27f5dc2f6171" providerId="ADAL" clId="{8B442142-A88B-49C1-B841-C3F5FA21D92A}" dt="2018-03-25T12:26:24.503" v="71" actId="478"/>
          <ac:grpSpMkLst>
            <pc:docMk/>
            <pc:sldMk cId="4067765309" sldId="337"/>
            <ac:grpSpMk id="4" creationId="{825A3C35-6D41-48DD-8B14-EE33B7194D37}"/>
          </ac:grpSpMkLst>
        </pc:grpChg>
        <pc:picChg chg="add mod">
          <ac:chgData name="Paul Stork" userId="849eafab-3fd2-4da3-be9e-27f5dc2f6171" providerId="ADAL" clId="{8B442142-A88B-49C1-B841-C3F5FA21D92A}" dt="2018-03-25T12:28:12.919" v="102" actId="14100"/>
          <ac:picMkLst>
            <pc:docMk/>
            <pc:sldMk cId="4067765309" sldId="337"/>
            <ac:picMk id="7" creationId="{9930C5FA-1A61-478A-B197-C163F4B2C1E5}"/>
          </ac:picMkLst>
        </pc:picChg>
      </pc:sldChg>
      <pc:sldChg chg="addSp delSp modSp add modTransition">
        <pc:chgData name="Paul Stork" userId="849eafab-3fd2-4da3-be9e-27f5dc2f6171" providerId="ADAL" clId="{8B442142-A88B-49C1-B841-C3F5FA21D92A}" dt="2018-03-26T01:09:27.654" v="923"/>
        <pc:sldMkLst>
          <pc:docMk/>
          <pc:sldMk cId="3183838804" sldId="338"/>
        </pc:sldMkLst>
        <pc:spChg chg="del">
          <ac:chgData name="Paul Stork" userId="849eafab-3fd2-4da3-be9e-27f5dc2f6171" providerId="ADAL" clId="{8B442142-A88B-49C1-B841-C3F5FA21D92A}" dt="2018-03-25T12:29:08.696" v="105" actId="931"/>
          <ac:spMkLst>
            <pc:docMk/>
            <pc:sldMk cId="3183838804" sldId="338"/>
            <ac:spMk id="3" creationId="{C108C17B-DBD2-4ECE-992D-912162783240}"/>
          </ac:spMkLst>
        </pc:spChg>
        <pc:spChg chg="add mod">
          <ac:chgData name="Paul Stork" userId="849eafab-3fd2-4da3-be9e-27f5dc2f6171" providerId="ADAL" clId="{8B442142-A88B-49C1-B841-C3F5FA21D92A}" dt="2018-03-25T12:30:03.161" v="113" actId="478"/>
          <ac:spMkLst>
            <pc:docMk/>
            <pc:sldMk cId="3183838804" sldId="338"/>
            <ac:spMk id="7" creationId="{692BBF54-9FAC-4B7C-90EF-34C2BA5A42E2}"/>
          </ac:spMkLst>
        </pc:spChg>
        <pc:picChg chg="add del mod">
          <ac:chgData name="Paul Stork" userId="849eafab-3fd2-4da3-be9e-27f5dc2f6171" providerId="ADAL" clId="{8B442142-A88B-49C1-B841-C3F5FA21D92A}" dt="2018-03-25T12:30:03.161" v="113" actId="478"/>
          <ac:picMkLst>
            <pc:docMk/>
            <pc:sldMk cId="3183838804" sldId="338"/>
            <ac:picMk id="5" creationId="{19ADE74A-70CE-4C0E-AF77-988B02322B33}"/>
          </ac:picMkLst>
        </pc:picChg>
        <pc:picChg chg="add mod">
          <ac:chgData name="Paul Stork" userId="849eafab-3fd2-4da3-be9e-27f5dc2f6171" providerId="ADAL" clId="{8B442142-A88B-49C1-B841-C3F5FA21D92A}" dt="2018-03-25T12:31:07.718" v="118" actId="1440"/>
          <ac:picMkLst>
            <pc:docMk/>
            <pc:sldMk cId="3183838804" sldId="338"/>
            <ac:picMk id="8" creationId="{1A948A40-165B-4CA7-B584-A6657D1822AF}"/>
          </ac:picMkLst>
        </pc:picChg>
      </pc:sldChg>
    </pc:docChg>
  </pc:docChgLst>
  <pc:docChgLst>
    <pc:chgData name="Paul Stork (Acmeman)" userId="849eafab-3fd2-4da3-be9e-27f5dc2f6171" providerId="ADAL" clId="{6CF1F6E5-DA59-4620-A691-6D64BD383AA6}"/>
    <pc:docChg chg="custSel modSld modMainMaster">
      <pc:chgData name="Paul Stork (Acmeman)" userId="849eafab-3fd2-4da3-be9e-27f5dc2f6171" providerId="ADAL" clId="{6CF1F6E5-DA59-4620-A691-6D64BD383AA6}" dt="2018-03-24T19:47:50.125" v="2" actId="478"/>
      <pc:docMkLst>
        <pc:docMk/>
      </pc:docMkLst>
      <pc:sldChg chg="delSp">
        <pc:chgData name="Paul Stork (Acmeman)" userId="849eafab-3fd2-4da3-be9e-27f5dc2f6171" providerId="ADAL" clId="{6CF1F6E5-DA59-4620-A691-6D64BD383AA6}" dt="2018-03-24T19:47:50.125" v="2" actId="478"/>
        <pc:sldMkLst>
          <pc:docMk/>
          <pc:sldMk cId="1929198116" sldId="316"/>
        </pc:sldMkLst>
        <pc:spChg chg="del">
          <ac:chgData name="Paul Stork (Acmeman)" userId="849eafab-3fd2-4da3-be9e-27f5dc2f6171" providerId="ADAL" clId="{6CF1F6E5-DA59-4620-A691-6D64BD383AA6}" dt="2018-03-24T19:47:50.125" v="2" actId="478"/>
          <ac:spMkLst>
            <pc:docMk/>
            <pc:sldMk cId="1929198116" sldId="316"/>
            <ac:spMk id="14" creationId="{3E5E5A5E-3DF3-4E89-82E0-842747EA9954}"/>
          </ac:spMkLst>
        </pc:spChg>
      </pc:sldChg>
      <pc:sldMasterChg chg="addSp delSp">
        <pc:chgData name="Paul Stork (Acmeman)" userId="849eafab-3fd2-4da3-be9e-27f5dc2f6171" providerId="ADAL" clId="{6CF1F6E5-DA59-4620-A691-6D64BD383AA6}" dt="2018-03-24T19:46:15.920" v="1" actId="478"/>
        <pc:sldMasterMkLst>
          <pc:docMk/>
          <pc:sldMasterMk cId="822762508" sldId="2147483702"/>
        </pc:sldMasterMkLst>
        <pc:picChg chg="add">
          <ac:chgData name="Paul Stork (Acmeman)" userId="849eafab-3fd2-4da3-be9e-27f5dc2f6171" providerId="ADAL" clId="{6CF1F6E5-DA59-4620-A691-6D64BD383AA6}" dt="2018-03-24T19:46:15.920" v="1" actId="478"/>
          <ac:picMkLst>
            <pc:docMk/>
            <pc:sldMasterMk cId="822762508" sldId="2147483702"/>
            <ac:picMk id="6" creationId="{AFE77176-D420-40C7-9C33-5BD6133B38BC}"/>
          </ac:picMkLst>
        </pc:picChg>
        <pc:picChg chg="del">
          <ac:chgData name="Paul Stork (Acmeman)" userId="849eafab-3fd2-4da3-be9e-27f5dc2f6171" providerId="ADAL" clId="{6CF1F6E5-DA59-4620-A691-6D64BD383AA6}" dt="2018-03-24T19:44:55.570" v="0" actId="478"/>
          <ac:picMkLst>
            <pc:docMk/>
            <pc:sldMasterMk cId="822762508" sldId="2147483702"/>
            <ac:picMk id="7" creationId="{5C04254D-52A8-4A12-8E10-C2D191EBB1B1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2E24-E026-4172-8AAA-F3CC9123393B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6337-1F2F-438D-9DF3-3AEF78C47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Principal SharePoint Architect for BlueChip Consulting Group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http://www.bluechip-llc.com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MVP for 9 years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Microsoft Certified Master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Author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Developer’s Guide to WSS 3.0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MOSS 2007 Best Practices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MCTS: WSS 3.0 Configuration Study Guide (70-631)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SharePoint 2010 Development for Office 365 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Contact Information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Email: Paul.Stork@bluechip-llc.com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Blog: http://dontPaPanic.com/blog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Twitter: @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PStork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F194-E1E0-46C4-B0DA-7729D5CEB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6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 Migration Info - https://docs.microsoft.com/en-us/stream/migrate-from-office-365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8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A8ED0-A7BE-433A-B754-CC5C67F43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2EC84-76ED-4307-9348-C6CF701E78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2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SLIDE IS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0153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7BAC6-2E3B-4D66-B01C-70F4D54EF2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5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https://support.office.com/en-us/article/Learn-about-Office-365-groups-b565caa1-5c40-40ef-9915-60fdb2d97fa2 </a:t>
            </a:r>
          </a:p>
          <a:p>
            <a:endParaRPr lang="en-US" dirty="0"/>
          </a:p>
          <a:p>
            <a:r>
              <a:rPr lang="en-US" dirty="0"/>
              <a:t>New Teams Admin Center coming soon - https://docs.microsoft.com/en-us/MicrosoftTeams/enable-features-office-365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https://support.office.com/en-us/article/Manage-who-can-create-Office-365-Groups-4c46c8cb-17d0-44b5-9776-005fced8e618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0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6337-1F2F-438D-9DF3-3AEF78C472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433" y="1381299"/>
            <a:ext cx="1095063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768" y="3812974"/>
            <a:ext cx="1095063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3084" y="1905000"/>
            <a:ext cx="10720917" cy="47244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73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ck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1" y="4191000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8951" y="1463038"/>
            <a:ext cx="11214100" cy="1665071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4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 rot="20820000">
            <a:off x="849675" y="1916364"/>
            <a:ext cx="5779115" cy="3244560"/>
          </a:xfr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Rectangle 17510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invGray">
          <a:xfrm>
            <a:off x="7442200" y="4259219"/>
            <a:ext cx="4114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56404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2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100505" y="50257"/>
            <a:ext cx="644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F701-51E0-4603-A320-C3595F47A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1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2008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646494"/>
            <a:ext cx="12191377" cy="121150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2" y="6087890"/>
            <a:ext cx="1427788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9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0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7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3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9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7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466" y="2698722"/>
            <a:ext cx="10950633" cy="68562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468" y="3384349"/>
            <a:ext cx="10950633" cy="461665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5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05587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254561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98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2300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31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7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369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302" y="289511"/>
            <a:ext cx="6904778" cy="899665"/>
          </a:xfrm>
        </p:spPr>
        <p:txBody>
          <a:bodyPr/>
          <a:lstStyle>
            <a:lvl1pPr>
              <a:defRPr sz="39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20303" y="4773828"/>
            <a:ext cx="6904016" cy="1793104"/>
          </a:xfrm>
        </p:spPr>
        <p:txBody>
          <a:bodyPr wrap="square">
            <a:noAutofit/>
          </a:bodyPr>
          <a:lstStyle>
            <a:lvl1pPr marL="0" indent="0">
              <a:spcBef>
                <a:spcPts val="1765"/>
              </a:spcBef>
              <a:buNone/>
              <a:defRPr sz="1961">
                <a:latin typeface="+mn-lt"/>
              </a:defRPr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Image of Ignite app on a Windows Device." title="Ignite event image">
            <a:extLst>
              <a:ext uri="{FF2B5EF4-FFF2-40B4-BE49-F238E27FC236}">
                <a16:creationId xmlns:a16="http://schemas.microsoft.com/office/drawing/2014/main" id="{E803C22C-E970-4ADA-A60C-5127C1C2C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828867" cy="68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9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0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7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6684" y="686053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5789871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46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0" y="301691"/>
            <a:ext cx="11671166" cy="780349"/>
          </a:xfrm>
          <a:prstGeom prst="rect">
            <a:avLst/>
          </a:prstGeom>
          <a:effectLst/>
        </p:spPr>
        <p:txBody>
          <a:bodyPr lIns="559562" tIns="46614" rIns="93231" bIns="46614" anchor="ctr"/>
          <a:lstStyle>
            <a:lvl1pPr>
              <a:defRPr lang="en-US" dirty="0"/>
            </a:lvl1pPr>
          </a:lstStyle>
          <a:p>
            <a:pPr marL="0" marR="0" lvl="0" indent="0" defTabSz="896215" fontAlgn="auto">
              <a:lnSpc>
                <a:spcPts val="3431"/>
              </a:lnSpc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6475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1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2008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646494"/>
            <a:ext cx="12191377" cy="121150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2" y="6087890"/>
            <a:ext cx="1427788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2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1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9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82327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5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1112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8000" y="1447799"/>
            <a:ext cx="11176000" cy="228267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8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52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6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8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45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8" y="620431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075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/>
              <a:t>Device layout 3</a:t>
            </a:r>
          </a:p>
        </p:txBody>
      </p:sp>
    </p:spTree>
    <p:extLst>
      <p:ext uri="{BB962C8B-B14F-4D97-AF65-F5344CB8AC3E}">
        <p14:creationId xmlns:p14="http://schemas.microsoft.com/office/powerpoint/2010/main" val="9553719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8" y="620431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075"/>
              </a:lnSpc>
              <a:defRPr sz="2745">
                <a:solidFill>
                  <a:schemeClr val="tx1"/>
                </a:solidFill>
              </a:defRPr>
            </a:lvl1pPr>
          </a:lstStyle>
          <a:p>
            <a:r>
              <a:rPr lang="en-US"/>
              <a:t>Device layout 1: one column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8" y="1882335"/>
            <a:ext cx="4758211" cy="58990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07"/>
              </a:lnSpc>
              <a:buNone/>
              <a:defRPr sz="1961" b="0" i="0">
                <a:solidFill>
                  <a:schemeClr val="tx1"/>
                </a:solidFill>
                <a:latin typeface="+mn-lt"/>
              </a:defRPr>
            </a:lvl1pPr>
            <a:lvl2pPr marL="219685" indent="0">
              <a:buNone/>
              <a:defRPr/>
            </a:lvl2pPr>
            <a:lvl3pPr marL="439368" indent="0">
              <a:buNone/>
              <a:defRPr/>
            </a:lvl3pPr>
            <a:lvl4pPr marL="659054" indent="0">
              <a:buNone/>
              <a:defRPr/>
            </a:lvl4pPr>
            <a:lvl5pPr marL="878738" indent="0">
              <a:buNone/>
              <a:defRPr/>
            </a:lvl5pPr>
          </a:lstStyle>
          <a:p>
            <a:pPr lvl="0"/>
            <a:r>
              <a:rPr lang="pt-BR"/>
              <a:t>Subhead Segoe UI Regular 20/24. Em volor resequaectur.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5" y="2707600"/>
            <a:ext cx="4758210" cy="2489596"/>
          </a:xfrm>
        </p:spPr>
        <p:txBody>
          <a:bodyPr lIns="0" tIns="0" rIns="0" bIns="0"/>
          <a:lstStyle>
            <a:lvl1pPr marL="274606" indent="-274606">
              <a:lnSpc>
                <a:spcPts val="173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72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730"/>
              </a:lnSpc>
              <a:spcBef>
                <a:spcPts val="0"/>
              </a:spcBef>
              <a:buNone/>
              <a:defRPr sz="1345">
                <a:solidFill>
                  <a:schemeClr val="tx1"/>
                </a:solidFill>
              </a:defRPr>
            </a:lvl2pPr>
            <a:lvl3pPr marL="439368" indent="0">
              <a:buNone/>
              <a:defRPr/>
            </a:lvl3pPr>
            <a:lvl4pPr marL="659054" indent="0">
              <a:buNone/>
              <a:defRPr/>
            </a:lvl4pPr>
            <a:lvl5pPr marL="878738" indent="0">
              <a:buNone/>
              <a:defRPr/>
            </a:lvl5pPr>
          </a:lstStyle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/>
              <a:t>Body copy 14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sincit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Icaecatur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5481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9" y="620433"/>
            <a:ext cx="11306469" cy="403137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6"/>
              </a:lnSpc>
              <a:defRPr sz="4400" strike="noStrike">
                <a:solidFill>
                  <a:srgbClr val="2F2F2F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050781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799"/>
            <a:ext cx="11176000" cy="502920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19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799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799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"/>
            <a:ext cx="12192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94049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272656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94049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2656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6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1416"/>
            <a:ext cx="11176000" cy="66479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>
              <a:defRPr b="1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001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96868-19ED-4093-B902-D8F8D7F6A9D0}"/>
              </a:ext>
            </a:extLst>
          </p:cNvPr>
          <p:cNvSpPr txBox="1"/>
          <p:nvPr userDrawn="1"/>
        </p:nvSpPr>
        <p:spPr>
          <a:xfrm>
            <a:off x="149767" y="6488668"/>
            <a:ext cx="47207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puterfont" pitchFamily="2" charset="0"/>
              </a:rPr>
              <a:t>Don’t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Computerfont" pitchFamily="2" charset="0"/>
              </a:rPr>
              <a:t>Pa..Panic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mputerfont" pitchFamily="2" charset="0"/>
              </a:rPr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32646682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&amp;ehk=TjU6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&amp;ehk=Etp12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&amp;ehk=Kz87eOrv97Zc0grQYY99jw&amp;r=0&amp;pid=OfficeInsert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&amp;ehk=B0JWb1NkLqj485FOHZHx7w&amp;r=0&amp;pid=OfficeInsert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63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800"/>
            <a:ext cx="1117600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9859F-6F01-4A89-A662-D7F18A047E79}"/>
              </a:ext>
            </a:extLst>
          </p:cNvPr>
          <p:cNvSpPr txBox="1"/>
          <p:nvPr userDrawn="1"/>
        </p:nvSpPr>
        <p:spPr>
          <a:xfrm>
            <a:off x="149767" y="6488668"/>
            <a:ext cx="47207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Don’t </a:t>
            </a:r>
            <a:r>
              <a:rPr lang="en-US" sz="2400" dirty="0" err="1">
                <a:solidFill>
                  <a:srgbClr val="001642"/>
                </a:solidFill>
                <a:latin typeface="Computerfont" pitchFamily="2" charset="0"/>
              </a:rPr>
              <a:t>Pa..Panic</a:t>
            </a:r>
            <a:r>
              <a:rPr lang="en-US" sz="2400" dirty="0">
                <a:solidFill>
                  <a:srgbClr val="001642"/>
                </a:solidFill>
                <a:latin typeface="Computerfont" pitchFamily="2" charset="0"/>
              </a:rPr>
              <a:t> Consulting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77176-D420-40C7-9C33-5BD6133B38B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7683" y="5741817"/>
            <a:ext cx="952633" cy="10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5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55663" indent="-3952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258888" indent="-40322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1"/>
        </a:buBlip>
        <a:defRPr sz="2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37.png"/><Relationship Id="rId3" Type="http://schemas.openxmlformats.org/officeDocument/2006/relationships/image" Target="../media/image24.png"/><Relationship Id="rId21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2.png"/><Relationship Id="rId25" Type="http://schemas.openxmlformats.org/officeDocument/2006/relationships/image" Target="../media/image36.png"/><Relationship Id="rId2" Type="http://schemas.openxmlformats.org/officeDocument/2006/relationships/image" Target="../media/image2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5.png"/><Relationship Id="rId5" Type="http://schemas.openxmlformats.org/officeDocument/2006/relationships/image" Target="../media/image26.png"/><Relationship Id="rId15" Type="http://schemas.openxmlformats.org/officeDocument/2006/relationships/image" Target="../media/image40.png"/><Relationship Id="rId23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37.png"/><Relationship Id="rId3" Type="http://schemas.openxmlformats.org/officeDocument/2006/relationships/image" Target="../media/image24.png"/><Relationship Id="rId21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2.png"/><Relationship Id="rId25" Type="http://schemas.openxmlformats.org/officeDocument/2006/relationships/image" Target="../media/image36.png"/><Relationship Id="rId2" Type="http://schemas.openxmlformats.org/officeDocument/2006/relationships/image" Target="../media/image23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5.png"/><Relationship Id="rId5" Type="http://schemas.openxmlformats.org/officeDocument/2006/relationships/image" Target="../media/image26.png"/><Relationship Id="rId15" Type="http://schemas.openxmlformats.org/officeDocument/2006/relationships/image" Target="../media/image40.png"/><Relationship Id="rId23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23" Type="http://schemas.openxmlformats.org/officeDocument/2006/relationships/image" Target="../media/image37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Relationship Id="rId22" Type="http://schemas.openxmlformats.org/officeDocument/2006/relationships/image" Target="../media/image36.png"/><Relationship Id="rId27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23" Type="http://schemas.openxmlformats.org/officeDocument/2006/relationships/image" Target="../media/image37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Relationship Id="rId22" Type="http://schemas.openxmlformats.org/officeDocument/2006/relationships/image" Target="../media/image36.png"/><Relationship Id="rId27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23" Type="http://schemas.openxmlformats.org/officeDocument/2006/relationships/image" Target="../media/image37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Relationship Id="rId22" Type="http://schemas.openxmlformats.org/officeDocument/2006/relationships/image" Target="../media/image36.png"/><Relationship Id="rId27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23" Type="http://schemas.openxmlformats.org/officeDocument/2006/relationships/image" Target="../media/image37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Relationship Id="rId22" Type="http://schemas.openxmlformats.org/officeDocument/2006/relationships/image" Target="../media/image36.png"/><Relationship Id="rId27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23" Type="http://schemas.openxmlformats.org/officeDocument/2006/relationships/image" Target="../media/image37.png"/><Relationship Id="rId10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Relationship Id="rId22" Type="http://schemas.openxmlformats.org/officeDocument/2006/relationships/image" Target="../media/image36.png"/><Relationship Id="rId27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Paul.Stork@dontpapanic.co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7381-32CA-4CEF-A072-53827FC0E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WS 203</a:t>
            </a:r>
            <a:br>
              <a:rPr lang="en-US" dirty="0"/>
            </a:br>
            <a:r>
              <a:rPr lang="en-US" dirty="0"/>
              <a:t>Office 365 Feature Explosion: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85652-E65D-47E2-B704-860231F2E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should you be using?</a:t>
            </a:r>
          </a:p>
        </p:txBody>
      </p:sp>
    </p:spTree>
    <p:extLst>
      <p:ext uri="{BB962C8B-B14F-4D97-AF65-F5344CB8AC3E}">
        <p14:creationId xmlns:p14="http://schemas.microsoft.com/office/powerpoint/2010/main" val="385998911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F10C2-12C5-4B0F-9BD2-A07B97B2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74" y="398888"/>
            <a:ext cx="2844178" cy="276999"/>
          </a:xfrm>
        </p:spPr>
        <p:txBody>
          <a:bodyPr/>
          <a:lstStyle/>
          <a:p>
            <a:pPr algn="ctr"/>
            <a:r>
              <a:rPr lang="en-US" sz="2000" dirty="0"/>
              <a:t>Outlook Web Access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809" y="756564"/>
            <a:ext cx="809738" cy="809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200" y="752480"/>
            <a:ext cx="809738" cy="809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163" y="752480"/>
            <a:ext cx="809738" cy="809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855" y="3803779"/>
            <a:ext cx="809738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322" y="3803779"/>
            <a:ext cx="809738" cy="809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299" y="3803779"/>
            <a:ext cx="809738" cy="809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7201" y="752480"/>
            <a:ext cx="809738" cy="809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6250" y="3803779"/>
            <a:ext cx="809738" cy="809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41FB30-6979-4E43-B756-5411A06AB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34" y="4690111"/>
            <a:ext cx="809738" cy="809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30D7E1-6B06-4536-B468-9F99517D43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0425" y="4681943"/>
            <a:ext cx="809738" cy="809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0C4873-B903-40EE-85F9-EDD270321C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8388" y="4686936"/>
            <a:ext cx="809738" cy="809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0A8E1E-CF95-45C2-AA68-C8C65E12A7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3855" y="4690111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CD7EA-70E2-447A-ABF5-D2F9A4DCFD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8698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4034" y="5564994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10425" y="5564994"/>
            <a:ext cx="809738" cy="80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44D206-53D0-4E3D-9545-062BE0DCE46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88387" y="5553008"/>
            <a:ext cx="809738" cy="8097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6A6CE6-9D31-46DE-8E89-AEEFF3D883E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54778" y="5564994"/>
            <a:ext cx="8097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3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F10C2-12C5-4B0F-9BD2-A07B97B2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74" y="398888"/>
            <a:ext cx="3022161" cy="276999"/>
          </a:xfrm>
        </p:spPr>
        <p:txBody>
          <a:bodyPr/>
          <a:lstStyle/>
          <a:p>
            <a:pPr algn="ctr"/>
            <a:r>
              <a:rPr lang="en-US" sz="2000" dirty="0"/>
              <a:t>Office Web Applications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956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855" y="3803779"/>
            <a:ext cx="809738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322" y="3803779"/>
            <a:ext cx="809738" cy="809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299" y="3803779"/>
            <a:ext cx="809738" cy="809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6250" y="3803779"/>
            <a:ext cx="809738" cy="809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41FB30-6979-4E43-B756-5411A06AB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34" y="736676"/>
            <a:ext cx="809738" cy="809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30D7E1-6B06-4536-B468-9F99517D43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0425" y="728508"/>
            <a:ext cx="809738" cy="809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0C4873-B903-40EE-85F9-EDD270321C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8388" y="733501"/>
            <a:ext cx="809738" cy="809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0A8E1E-CF95-45C2-AA68-C8C65E12A7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3855" y="736676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CD7EA-70E2-447A-ABF5-D2F9A4DCFD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8698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4034" y="5564994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10425" y="5564994"/>
            <a:ext cx="809738" cy="80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44D206-53D0-4E3D-9545-062BE0DCE46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88387" y="5553008"/>
            <a:ext cx="809738" cy="8097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6A6CE6-9D31-46DE-8E89-AEEFF3D883E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54778" y="5564994"/>
            <a:ext cx="8097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8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F10C2-12C5-4B0F-9BD2-A07B97B2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6398"/>
            <a:ext cx="4268256" cy="276999"/>
          </a:xfrm>
        </p:spPr>
        <p:txBody>
          <a:bodyPr/>
          <a:lstStyle/>
          <a:p>
            <a:pPr algn="ctr"/>
            <a:r>
              <a:rPr lang="en-US" sz="2000" dirty="0"/>
              <a:t>SharePoint, OneDrive, &amp; Yammer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1956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463" y="724910"/>
            <a:ext cx="809738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075" y="724910"/>
            <a:ext cx="809738" cy="809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0687" y="724910"/>
            <a:ext cx="809738" cy="809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0850" y="724910"/>
            <a:ext cx="809738" cy="809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CD7EA-70E2-447A-ABF5-D2F9A4DCF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8698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4034" y="5564994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10425" y="5564994"/>
            <a:ext cx="809738" cy="80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44D206-53D0-4E3D-9545-062BE0DCE4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8387" y="5553008"/>
            <a:ext cx="809738" cy="8097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6A6CE6-9D31-46DE-8E89-AEEFF3D883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354778" y="5564994"/>
            <a:ext cx="809738" cy="8097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1831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F10C2-12C5-4B0F-9BD2-A07B97B2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6398"/>
            <a:ext cx="4268256" cy="276999"/>
          </a:xfrm>
        </p:spPr>
        <p:txBody>
          <a:bodyPr/>
          <a:lstStyle/>
          <a:p>
            <a:pPr algn="ctr"/>
            <a:r>
              <a:rPr lang="en-US" sz="2000" dirty="0"/>
              <a:t>Administrative and Utility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3266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CD7EA-70E2-447A-ABF5-D2F9A4DCFD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6989" y="792331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4034" y="5564994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31586" y="792331"/>
            <a:ext cx="809738" cy="80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44D206-53D0-4E3D-9545-062BE0DCE4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44288" y="792331"/>
            <a:ext cx="809738" cy="8097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6A6CE6-9D31-46DE-8E89-AEEFF3D883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9690" y="792331"/>
            <a:ext cx="809738" cy="8097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1831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1350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7962" y="130027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403312"/>
            <a:ext cx="333422" cy="333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0873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B2EDBD-77DB-4215-A2F5-C0921112F08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403312"/>
            <a:ext cx="333422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073F39-F355-4C76-8166-3A9226C17988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403312"/>
            <a:ext cx="333422" cy="333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CB5F74-FAB4-4A17-B629-7CC55577A57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312"/>
            <a:ext cx="333422" cy="3334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CF2405-81B2-40CC-BDC8-7AD050FB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096" y="130027"/>
            <a:ext cx="809738" cy="8097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ED8F3-6E27-4FE6-BB81-CD49E48BBE49}"/>
              </a:ext>
            </a:extLst>
          </p:cNvPr>
          <p:cNvGrpSpPr/>
          <p:nvPr/>
        </p:nvGrpSpPr>
        <p:grpSpPr>
          <a:xfrm>
            <a:off x="3542229" y="130027"/>
            <a:ext cx="813816" cy="809738"/>
            <a:chOff x="2018229" y="140396"/>
            <a:chExt cx="813816" cy="80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202DA-B9B9-4E8B-A041-F78B19BBE56A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888CA-9A22-4A1C-9F7F-EE3F434B2DEE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14E78-4C67-4B54-A1A7-C24A42F6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39AB2984-B5D5-44A6-8ECF-CF6FF066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617" y="395062"/>
            <a:ext cx="4268256" cy="276999"/>
          </a:xfrm>
        </p:spPr>
        <p:txBody>
          <a:bodyPr/>
          <a:lstStyle/>
          <a:p>
            <a:pPr algn="ctr"/>
            <a:r>
              <a:rPr lang="en-US" sz="2000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63176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1350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5060" y="1047189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2097" y="1047189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023" y="1047189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8023" y="130027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403312"/>
            <a:ext cx="333422" cy="333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0873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B2EDBD-77DB-4215-A2F5-C0921112F08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403312"/>
            <a:ext cx="333422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073F39-F355-4C76-8166-3A9226C17988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403312"/>
            <a:ext cx="333422" cy="333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CB5F74-FAB4-4A17-B629-7CC55577A57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312"/>
            <a:ext cx="333422" cy="3334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CF2405-81B2-40CC-BDC8-7AD050FB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965" y="130027"/>
            <a:ext cx="809738" cy="8097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ED8F3-6E27-4FE6-BB81-CD49E48BBE49}"/>
              </a:ext>
            </a:extLst>
          </p:cNvPr>
          <p:cNvGrpSpPr/>
          <p:nvPr/>
        </p:nvGrpSpPr>
        <p:grpSpPr>
          <a:xfrm>
            <a:off x="3488019" y="130027"/>
            <a:ext cx="813816" cy="809738"/>
            <a:chOff x="2018229" y="140396"/>
            <a:chExt cx="813816" cy="80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202DA-B9B9-4E8B-A041-F78B19BBE56A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888CA-9A22-4A1C-9F7F-EE3F434B2DEE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14E78-4C67-4B54-A1A7-C24A42F6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A922B901-A175-4758-AF7E-40D21218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752" y="363834"/>
            <a:ext cx="4268256" cy="276999"/>
          </a:xfrm>
        </p:spPr>
        <p:txBody>
          <a:bodyPr/>
          <a:lstStyle/>
          <a:p>
            <a:pPr algn="l"/>
            <a:r>
              <a:rPr lang="en-US" sz="2000" dirty="0"/>
              <a:t>Collaboration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C839DE0-4B6B-436F-AE18-2191663DC1B1}"/>
              </a:ext>
            </a:extLst>
          </p:cNvPr>
          <p:cNvSpPr txBox="1">
            <a:spLocks/>
          </p:cNvSpPr>
          <p:nvPr/>
        </p:nvSpPr>
        <p:spPr>
          <a:xfrm>
            <a:off x="4541116" y="1277014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Forms and Workflow</a:t>
            </a:r>
          </a:p>
        </p:txBody>
      </p:sp>
    </p:spTree>
    <p:extLst>
      <p:ext uri="{BB962C8B-B14F-4D97-AF65-F5344CB8AC3E}">
        <p14:creationId xmlns:p14="http://schemas.microsoft.com/office/powerpoint/2010/main" val="157006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1350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023" y="1964351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5060" y="1047189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2097" y="1047189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023" y="1047189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5060" y="1962328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8023" y="130027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403312"/>
            <a:ext cx="333422" cy="333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0873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B2EDBD-77DB-4215-A2F5-C0921112F08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403312"/>
            <a:ext cx="333422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073F39-F355-4C76-8166-3A9226C17988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403312"/>
            <a:ext cx="333422" cy="333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CB5F74-FAB4-4A17-B629-7CC55577A57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312"/>
            <a:ext cx="333422" cy="3334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CF2405-81B2-40CC-BDC8-7AD050FB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965" y="130027"/>
            <a:ext cx="809738" cy="8097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ED8F3-6E27-4FE6-BB81-CD49E48BBE49}"/>
              </a:ext>
            </a:extLst>
          </p:cNvPr>
          <p:cNvGrpSpPr/>
          <p:nvPr/>
        </p:nvGrpSpPr>
        <p:grpSpPr>
          <a:xfrm>
            <a:off x="3488019" y="130027"/>
            <a:ext cx="813816" cy="809738"/>
            <a:chOff x="2018229" y="140396"/>
            <a:chExt cx="813816" cy="80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202DA-B9B9-4E8B-A041-F78B19BBE56A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888CA-9A22-4A1C-9F7F-EE3F434B2DEE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14E78-4C67-4B54-A1A7-C24A42F6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CEDCE96D-15CD-4BDF-BE27-241227C1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116" y="363834"/>
            <a:ext cx="4268256" cy="276999"/>
          </a:xfrm>
        </p:spPr>
        <p:txBody>
          <a:bodyPr/>
          <a:lstStyle/>
          <a:p>
            <a:pPr algn="l"/>
            <a:r>
              <a:rPr lang="en-US" sz="2000" dirty="0"/>
              <a:t>Collaboration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F0C52814-74F2-4D87-B4EC-7EBE610BFCB0}"/>
              </a:ext>
            </a:extLst>
          </p:cNvPr>
          <p:cNvSpPr txBox="1">
            <a:spLocks/>
          </p:cNvSpPr>
          <p:nvPr/>
        </p:nvSpPr>
        <p:spPr>
          <a:xfrm>
            <a:off x="4541116" y="1277014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Forms and Workflow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9739F940-E26E-409B-9C64-BBD8AD623B6B}"/>
              </a:ext>
            </a:extLst>
          </p:cNvPr>
          <p:cNvSpPr txBox="1">
            <a:spLocks/>
          </p:cNvSpPr>
          <p:nvPr/>
        </p:nvSpPr>
        <p:spPr>
          <a:xfrm>
            <a:off x="4541116" y="2166647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255969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1350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8023" y="2848841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023" y="1964351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5060" y="1047189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2097" y="1047189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023" y="1047189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5060" y="1962328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8023" y="130027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403312"/>
            <a:ext cx="333422" cy="333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0873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B2EDBD-77DB-4215-A2F5-C0921112F08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403312"/>
            <a:ext cx="333422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073F39-F355-4C76-8166-3A9226C17988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403312"/>
            <a:ext cx="333422" cy="333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CB5F74-FAB4-4A17-B629-7CC55577A57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312"/>
            <a:ext cx="333422" cy="3334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CF2405-81B2-40CC-BDC8-7AD050FB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965" y="130027"/>
            <a:ext cx="809738" cy="8097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ED8F3-6E27-4FE6-BB81-CD49E48BBE49}"/>
              </a:ext>
            </a:extLst>
          </p:cNvPr>
          <p:cNvGrpSpPr/>
          <p:nvPr/>
        </p:nvGrpSpPr>
        <p:grpSpPr>
          <a:xfrm>
            <a:off x="3488019" y="130027"/>
            <a:ext cx="813816" cy="809738"/>
            <a:chOff x="2018229" y="140396"/>
            <a:chExt cx="813816" cy="80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202DA-B9B9-4E8B-A041-F78B19BBE56A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888CA-9A22-4A1C-9F7F-EE3F434B2DEE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14E78-4C67-4B54-A1A7-C24A42F6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CEDCE96D-15CD-4BDF-BE27-241227C1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116" y="363834"/>
            <a:ext cx="4268256" cy="276999"/>
          </a:xfrm>
        </p:spPr>
        <p:txBody>
          <a:bodyPr/>
          <a:lstStyle/>
          <a:p>
            <a:pPr algn="l"/>
            <a:r>
              <a:rPr lang="en-US" sz="2000" dirty="0"/>
              <a:t>Collaboration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F0C52814-74F2-4D87-B4EC-7EBE610BFCB0}"/>
              </a:ext>
            </a:extLst>
          </p:cNvPr>
          <p:cNvSpPr txBox="1">
            <a:spLocks/>
          </p:cNvSpPr>
          <p:nvPr/>
        </p:nvSpPr>
        <p:spPr>
          <a:xfrm>
            <a:off x="4541116" y="1277014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Forms and Workflow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9739F940-E26E-409B-9C64-BBD8AD623B6B}"/>
              </a:ext>
            </a:extLst>
          </p:cNvPr>
          <p:cNvSpPr txBox="1">
            <a:spLocks/>
          </p:cNvSpPr>
          <p:nvPr/>
        </p:nvSpPr>
        <p:spPr>
          <a:xfrm>
            <a:off x="4541116" y="2166647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Video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E3AA41F-D37E-46F6-A7E0-5010C022E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060" y="2848841"/>
            <a:ext cx="809738" cy="809738"/>
          </a:xfrm>
          <a:prstGeom prst="rect">
            <a:avLst/>
          </a:prstGeom>
        </p:spPr>
      </p:pic>
      <p:sp>
        <p:nvSpPr>
          <p:cNvPr id="47" name="Title 3">
            <a:extLst>
              <a:ext uri="{FF2B5EF4-FFF2-40B4-BE49-F238E27FC236}">
                <a16:creationId xmlns:a16="http://schemas.microsoft.com/office/drawing/2014/main" id="{AB3F4569-FA90-4F5B-9C4F-5CE97AA3A681}"/>
              </a:ext>
            </a:extLst>
          </p:cNvPr>
          <p:cNvSpPr txBox="1">
            <a:spLocks/>
          </p:cNvSpPr>
          <p:nvPr/>
        </p:nvSpPr>
        <p:spPr>
          <a:xfrm>
            <a:off x="4541116" y="3113237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 err="1"/>
              <a:t>Tasklists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52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8611" y="5564153"/>
            <a:ext cx="3647631" cy="1113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96"/>
            <a:ext cx="333422" cy="333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10" y="140396"/>
            <a:ext cx="333422" cy="333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5864" y="140396"/>
            <a:ext cx="333422" cy="333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003266"/>
            <a:ext cx="333422" cy="33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003266"/>
            <a:ext cx="333422" cy="333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001350"/>
            <a:ext cx="333422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8023" y="2848841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72819" y="140396"/>
            <a:ext cx="333422" cy="333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003266"/>
            <a:ext cx="333422" cy="3334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023" y="1964351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8023" y="3733331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5060" y="1047189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2097" y="1047189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8023" y="1047189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15060" y="1962328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8023" y="130027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1403312"/>
            <a:ext cx="333422" cy="33342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EF9238-2CC0-4D9B-87BA-8F750FD2E73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570873"/>
            <a:ext cx="333422" cy="333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672D07-1409-4364-929D-A9E9A802C23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571831"/>
            <a:ext cx="333422" cy="3334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C4147E6-02B0-4CB0-91B2-31C8A51037A1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571831"/>
            <a:ext cx="333422" cy="3334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28385B-CD85-4C32-80E7-3C998D4EFD7C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0088" y="571831"/>
            <a:ext cx="333422" cy="33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B2EDBD-77DB-4215-A2F5-C0921112F08D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701" y="1403312"/>
            <a:ext cx="333422" cy="3334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073F39-F355-4C76-8166-3A9226C17988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9394" y="1403312"/>
            <a:ext cx="333422" cy="3334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CB5F74-FAB4-4A17-B629-7CC55577A577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8008" y="1403312"/>
            <a:ext cx="333422" cy="3334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CF2405-81B2-40CC-BDC8-7AD050FB8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965" y="130027"/>
            <a:ext cx="809738" cy="8097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ED8F3-6E27-4FE6-BB81-CD49E48BBE49}"/>
              </a:ext>
            </a:extLst>
          </p:cNvPr>
          <p:cNvGrpSpPr/>
          <p:nvPr/>
        </p:nvGrpSpPr>
        <p:grpSpPr>
          <a:xfrm>
            <a:off x="3488019" y="130027"/>
            <a:ext cx="813816" cy="809738"/>
            <a:chOff x="2018229" y="140396"/>
            <a:chExt cx="813816" cy="80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202DA-B9B9-4E8B-A041-F78B19BBE56A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2888CA-9A22-4A1C-9F7F-EE3F434B2DEE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EE14E78-4C67-4B54-A1A7-C24A42F6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CEDCE96D-15CD-4BDF-BE27-241227C1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116" y="363834"/>
            <a:ext cx="4268256" cy="276999"/>
          </a:xfrm>
        </p:spPr>
        <p:txBody>
          <a:bodyPr/>
          <a:lstStyle/>
          <a:p>
            <a:pPr algn="l"/>
            <a:r>
              <a:rPr lang="en-US" sz="2000" dirty="0"/>
              <a:t>Collaboration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F0C52814-74F2-4D87-B4EC-7EBE610BFCB0}"/>
              </a:ext>
            </a:extLst>
          </p:cNvPr>
          <p:cNvSpPr txBox="1">
            <a:spLocks/>
          </p:cNvSpPr>
          <p:nvPr/>
        </p:nvSpPr>
        <p:spPr>
          <a:xfrm>
            <a:off x="4541116" y="1277014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Forms and Workflow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9739F940-E26E-409B-9C64-BBD8AD623B6B}"/>
              </a:ext>
            </a:extLst>
          </p:cNvPr>
          <p:cNvSpPr txBox="1">
            <a:spLocks/>
          </p:cNvSpPr>
          <p:nvPr/>
        </p:nvSpPr>
        <p:spPr>
          <a:xfrm>
            <a:off x="4541116" y="2166647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Video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E3AA41F-D37E-46F6-A7E0-5010C022E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060" y="2848841"/>
            <a:ext cx="809738" cy="809738"/>
          </a:xfrm>
          <a:prstGeom prst="rect">
            <a:avLst/>
          </a:prstGeom>
        </p:spPr>
      </p:pic>
      <p:sp>
        <p:nvSpPr>
          <p:cNvPr id="47" name="Title 3">
            <a:extLst>
              <a:ext uri="{FF2B5EF4-FFF2-40B4-BE49-F238E27FC236}">
                <a16:creationId xmlns:a16="http://schemas.microsoft.com/office/drawing/2014/main" id="{AB3F4569-FA90-4F5B-9C4F-5CE97AA3A681}"/>
              </a:ext>
            </a:extLst>
          </p:cNvPr>
          <p:cNvSpPr txBox="1">
            <a:spLocks/>
          </p:cNvSpPr>
          <p:nvPr/>
        </p:nvSpPr>
        <p:spPr>
          <a:xfrm>
            <a:off x="4541116" y="3113237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 err="1"/>
              <a:t>Tasklists</a:t>
            </a:r>
            <a:endParaRPr lang="en-US" sz="20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D35E79F-B3D1-4B8B-8F65-97E037FA330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15060" y="3733331"/>
            <a:ext cx="809738" cy="809738"/>
          </a:xfrm>
          <a:prstGeom prst="rect">
            <a:avLst/>
          </a:prstGeom>
        </p:spPr>
      </p:pic>
      <p:sp>
        <p:nvSpPr>
          <p:cNvPr id="49" name="Title 3">
            <a:extLst>
              <a:ext uri="{FF2B5EF4-FFF2-40B4-BE49-F238E27FC236}">
                <a16:creationId xmlns:a16="http://schemas.microsoft.com/office/drawing/2014/main" id="{43A299CA-CA21-4FAC-9025-E6D895983CA1}"/>
              </a:ext>
            </a:extLst>
          </p:cNvPr>
          <p:cNvSpPr txBox="1">
            <a:spLocks/>
          </p:cNvSpPr>
          <p:nvPr/>
        </p:nvSpPr>
        <p:spPr>
          <a:xfrm>
            <a:off x="4541116" y="3999701"/>
            <a:ext cx="426825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algn="l"/>
            <a:r>
              <a:rPr lang="en-US" sz="2000" dirty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296807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3E0F-CFA6-4D34-B67E-672756058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9DDDE-13CF-45AA-9E98-A8E2243C8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Teams, Yammer, and Groups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FC115-4B9E-491B-B216-E37CA73B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51" y="3959486"/>
            <a:ext cx="809738" cy="809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7B609-C8BB-4189-A756-57A15C053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93" y="3959486"/>
            <a:ext cx="809738" cy="8097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46317A-65BA-44B7-9411-F0B20DD230DC}"/>
              </a:ext>
            </a:extLst>
          </p:cNvPr>
          <p:cNvGrpSpPr/>
          <p:nvPr/>
        </p:nvGrpSpPr>
        <p:grpSpPr>
          <a:xfrm>
            <a:off x="2580547" y="3959486"/>
            <a:ext cx="813816" cy="809738"/>
            <a:chOff x="2018229" y="140396"/>
            <a:chExt cx="813816" cy="8097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9FCAC5-8254-4C6E-AC65-80DD84F385F4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6DB4B4-4CF8-4A5E-A819-3535B53EA15A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1100B9-A134-48CD-A5A9-2C9388368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6889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647" y="1371599"/>
            <a:ext cx="2286000" cy="2286000"/>
          </a:xfrm>
          <a:prstGeom prst="rect">
            <a:avLst/>
          </a:prstGeom>
          <a:solidFill>
            <a:srgbClr val="E42B06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Owner/Principal Architect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Pa..Panic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Consulting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5647" y="3859714"/>
            <a:ext cx="2286000" cy="2286000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Community Contributor</a:t>
            </a:r>
          </a:p>
          <a:p>
            <a:pPr algn="ctr"/>
            <a:endParaRPr lang="en-US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Technet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MSDN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Yammer Groups</a:t>
            </a:r>
          </a:p>
          <a:p>
            <a:pPr algn="ctr"/>
            <a:endParaRPr lang="en-US" sz="8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4887" y="3859714"/>
            <a:ext cx="2286000" cy="2286000"/>
          </a:xfrm>
          <a:prstGeom prst="rect">
            <a:avLst/>
          </a:prstGeom>
          <a:solidFill>
            <a:srgbClr val="FFCC00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pstork@att.net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Blog: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http://dontPaPanic.com/blog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@</a:t>
            </a:r>
            <a:r>
              <a:rPr lang="fr-FR" sz="11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PStork</a:t>
            </a:r>
            <a:endParaRPr lang="en-US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4887" y="1371599"/>
            <a:ext cx="2286000" cy="2286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Author</a:t>
            </a:r>
          </a:p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Developer’s Guide to WSS 3.0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MOSS 2007 Best Practices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MCTS: WSS 3.0 Configuration Study Guide (70-631)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SharePoint 2010 Development for Office 365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594" y="198501"/>
            <a:ext cx="583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Paul Papanek Stork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9893" y="646721"/>
            <a:ext cx="1777818" cy="54989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22" y="1549162"/>
            <a:ext cx="1071919" cy="751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2" y="629729"/>
            <a:ext cx="1777818" cy="670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752" y="3659171"/>
            <a:ext cx="1117460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1752" y="2421137"/>
            <a:ext cx="1117460" cy="111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906" y="1953647"/>
            <a:ext cx="1648011" cy="1096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551" y="629729"/>
            <a:ext cx="1813594" cy="73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B8338-D8D2-4D8C-9AF9-C6DCE4F0E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8922" y="4897206"/>
            <a:ext cx="1117460" cy="1117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594" y="1374902"/>
            <a:ext cx="2282697" cy="22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93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E69-93F6-4E81-8A98-4B6C840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/>
          <a:p>
            <a:r>
              <a:rPr lang="en-US" dirty="0"/>
              <a:t>Teams, Yammer, and Groups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0614-43E2-4FB8-9F61-951A565FE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F43AD2-2A97-4BAF-88B6-F0EACE61725F}"/>
              </a:ext>
            </a:extLst>
          </p:cNvPr>
          <p:cNvGrpSpPr>
            <a:grpSpLocks noChangeAspect="1"/>
          </p:cNvGrpSpPr>
          <p:nvPr/>
        </p:nvGrpSpPr>
        <p:grpSpPr>
          <a:xfrm rot="20820000">
            <a:off x="1472686" y="2769642"/>
            <a:ext cx="4292715" cy="1332770"/>
            <a:chOff x="2199375" y="3151020"/>
            <a:chExt cx="2608083" cy="80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3A313D-6E04-4AEF-9F7A-CD0E0B1B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9375" y="3151020"/>
              <a:ext cx="809738" cy="8097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05F08C-ED88-46B1-B203-AEE9F527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6509" y="3151020"/>
              <a:ext cx="809738" cy="809738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FD1CD4-2974-40C5-9B9E-AC4A0E152884}"/>
                </a:ext>
              </a:extLst>
            </p:cNvPr>
            <p:cNvGrpSpPr/>
            <p:nvPr/>
          </p:nvGrpSpPr>
          <p:grpSpPr>
            <a:xfrm>
              <a:off x="3993642" y="3151020"/>
              <a:ext cx="813816" cy="809738"/>
              <a:chOff x="2018229" y="140396"/>
              <a:chExt cx="813816" cy="80973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474979-5D39-4D0E-968C-B5AF23DE4AE3}"/>
                  </a:ext>
                </a:extLst>
              </p:cNvPr>
              <p:cNvSpPr/>
              <p:nvPr/>
            </p:nvSpPr>
            <p:spPr bwMode="auto">
              <a:xfrm>
                <a:off x="2018229" y="140396"/>
                <a:ext cx="813816" cy="809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099"/>
                <a:endParaRPr lang="en-US" sz="2400" dirty="0">
                  <a:ln w="0">
                    <a:noFill/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53E07-AC8E-4CFC-9E80-A00B1FB30F11}"/>
                  </a:ext>
                </a:extLst>
              </p:cNvPr>
              <p:cNvSpPr txBox="1"/>
              <p:nvPr/>
            </p:nvSpPr>
            <p:spPr>
              <a:xfrm>
                <a:off x="2212437" y="733131"/>
                <a:ext cx="425395" cy="1231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0078D7"/>
                    </a:solidFill>
                  </a:rPr>
                  <a:t>Groups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2BA3ED-608F-4EC8-85E2-8680E457F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0512" y="302321"/>
                <a:ext cx="457200" cy="3657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973459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30A6C4F-78B1-4420-8F57-02221C07724A}"/>
              </a:ext>
            </a:extLst>
          </p:cNvPr>
          <p:cNvGrpSpPr/>
          <p:nvPr/>
        </p:nvGrpSpPr>
        <p:grpSpPr>
          <a:xfrm>
            <a:off x="631259" y="5994710"/>
            <a:ext cx="11116734" cy="363946"/>
            <a:chOff x="-266058" y="6198006"/>
            <a:chExt cx="7529385" cy="3640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6B2B38-0E5A-4F94-A79C-46C4EC8CDDFA}"/>
                </a:ext>
              </a:extLst>
            </p:cNvPr>
            <p:cNvSpPr/>
            <p:nvPr/>
          </p:nvSpPr>
          <p:spPr>
            <a:xfrm>
              <a:off x="2930402" y="6198006"/>
              <a:ext cx="1234677" cy="36405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r" defTabSz="9140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0" i="0" u="none" strike="noStrike" kern="0" cap="none" spc="-100" normalizeH="0" baseline="0" noProof="0" dirty="0">
                  <a:ln>
                    <a:noFill/>
                  </a:ln>
                  <a:solidFill>
                    <a:srgbClr val="2C292A"/>
                  </a:solidFill>
                  <a:effectLst/>
                  <a:uLnTx/>
                  <a:uFillTx/>
                  <a:latin typeface="Segoe UI Semibold" charset="0"/>
                  <a:ea typeface="Segoe UI Semibold" charset="0"/>
                  <a:cs typeface="Segoe UI Semibold" charset="0"/>
                </a:rPr>
                <a:t>Office 365 Groups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067062-EB31-4528-AA2E-C333AE4DD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6058" y="6436741"/>
              <a:ext cx="2999879" cy="0"/>
            </a:xfrm>
            <a:prstGeom prst="line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9B9A069-02F2-489C-8F4B-3B4745428D3C}"/>
                </a:ext>
              </a:extLst>
            </p:cNvPr>
            <p:cNvCxnSpPr/>
            <p:nvPr/>
          </p:nvCxnSpPr>
          <p:spPr>
            <a:xfrm flipH="1">
              <a:off x="-266055" y="6233625"/>
              <a:ext cx="0" cy="203116"/>
            </a:xfrm>
            <a:prstGeom prst="line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5F179FB-EA13-401C-BB55-A61C4D429AA0}"/>
                </a:ext>
              </a:extLst>
            </p:cNvPr>
            <p:cNvCxnSpPr>
              <a:cxnSpLocks/>
            </p:cNvCxnSpPr>
            <p:nvPr/>
          </p:nvCxnSpPr>
          <p:spPr>
            <a:xfrm>
              <a:off x="4387123" y="6436741"/>
              <a:ext cx="2876204" cy="0"/>
            </a:xfrm>
            <a:prstGeom prst="line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4CA494-4F39-4378-8967-34F1D03E4763}"/>
                </a:ext>
              </a:extLst>
            </p:cNvPr>
            <p:cNvCxnSpPr>
              <a:cxnSpLocks/>
            </p:cNvCxnSpPr>
            <p:nvPr/>
          </p:nvCxnSpPr>
          <p:spPr>
            <a:xfrm>
              <a:off x="7263312" y="6233625"/>
              <a:ext cx="0" cy="203116"/>
            </a:xfrm>
            <a:prstGeom prst="line">
              <a:avLst/>
            </a:prstGeom>
            <a:ln w="28575"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A4AEA40-EB3A-41DA-A920-38CAC3CC2D8B}"/>
              </a:ext>
            </a:extLst>
          </p:cNvPr>
          <p:cNvSpPr txBox="1"/>
          <p:nvPr/>
        </p:nvSpPr>
        <p:spPr>
          <a:xfrm>
            <a:off x="4268409" y="6149097"/>
            <a:ext cx="4111745" cy="461600"/>
          </a:xfrm>
          <a:prstGeom prst="rect">
            <a:avLst/>
          </a:prstGeom>
          <a:noFill/>
        </p:spPr>
        <p:txBody>
          <a:bodyPr wrap="square" lIns="182854" tIns="146284" rIns="182854" bIns="146284" rtlCol="0">
            <a:spAutoFit/>
          </a:bodyPr>
          <a:lstStyle/>
          <a:p>
            <a:pPr marL="0" marR="0" lvl="0" indent="0" algn="ctr" defTabSz="9142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2917">
                      <a:srgbClr val="2C292A"/>
                    </a:gs>
                    <a:gs pos="30000">
                      <a:srgbClr val="2C292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Cross application group membership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A2318C-77F5-4E71-BD49-5AA1528E02A1}"/>
              </a:ext>
            </a:extLst>
          </p:cNvPr>
          <p:cNvGrpSpPr/>
          <p:nvPr/>
        </p:nvGrpSpPr>
        <p:grpSpPr>
          <a:xfrm>
            <a:off x="1050430" y="1010005"/>
            <a:ext cx="10386339" cy="4925530"/>
            <a:chOff x="372065" y="757725"/>
            <a:chExt cx="12139144" cy="57567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850604-A032-47DB-8F7C-6D953E14CBB4}"/>
                </a:ext>
              </a:extLst>
            </p:cNvPr>
            <p:cNvSpPr/>
            <p:nvPr/>
          </p:nvSpPr>
          <p:spPr bwMode="auto">
            <a:xfrm>
              <a:off x="4107528" y="1029276"/>
              <a:ext cx="4336226" cy="4387587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1200" cap="none" spc="0" normalizeH="0" baseline="0" noProof="0" err="1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3274CC4-9C49-411C-A5C2-92C70DE7016B}"/>
                </a:ext>
              </a:extLst>
            </p:cNvPr>
            <p:cNvCxnSpPr>
              <a:cxnSpLocks/>
            </p:cNvCxnSpPr>
            <p:nvPr/>
          </p:nvCxnSpPr>
          <p:spPr>
            <a:xfrm>
              <a:off x="6275641" y="902840"/>
              <a:ext cx="0" cy="1210090"/>
            </a:xfrm>
            <a:prstGeom prst="line">
              <a:avLst/>
            </a:prstGeom>
            <a:ln w="5715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E91572-154F-4D11-8BAB-077120F24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789" y="3558911"/>
              <a:ext cx="1160575" cy="847573"/>
            </a:xfrm>
            <a:prstGeom prst="line">
              <a:avLst/>
            </a:prstGeom>
            <a:ln w="5715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F0A711-A08C-41DB-B9D4-FE0005F3F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8424" y="3630861"/>
              <a:ext cx="1074038" cy="908890"/>
            </a:xfrm>
            <a:prstGeom prst="line">
              <a:avLst/>
            </a:prstGeom>
            <a:ln w="57150">
              <a:solidFill>
                <a:schemeClr val="bg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E77D3D9-26AC-4A9C-B2EC-F2454836B486}"/>
                </a:ext>
              </a:extLst>
            </p:cNvPr>
            <p:cNvSpPr/>
            <p:nvPr/>
          </p:nvSpPr>
          <p:spPr bwMode="auto">
            <a:xfrm rot="19137554">
              <a:off x="3841411" y="901165"/>
              <a:ext cx="4477916" cy="3875767"/>
            </a:xfrm>
            <a:prstGeom prst="ellipse">
              <a:avLst/>
            </a:prstGeom>
            <a:noFill/>
            <a:ln w="381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79259" tIns="143407" rIns="179259" bIns="143407" numCol="1" spcCol="0" rtlCol="0" fromWordArt="0" anchor="t" anchorCtr="0" forceAA="0" compatLnSpc="1">
              <a:prstTxWarp prst="textArchUp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61" b="1" i="0" u="none" strike="noStrike" kern="1200" cap="none" spc="0" normalizeH="0" baseline="0" noProof="0" dirty="0">
                  <a:ln>
                    <a:noFill/>
                  </a:ln>
                  <a:solidFill>
                    <a:srgbClr val="2C292A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Teams  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007270-CAAB-44C9-894B-81B74452B437}"/>
                </a:ext>
              </a:extLst>
            </p:cNvPr>
            <p:cNvSpPr/>
            <p:nvPr/>
          </p:nvSpPr>
          <p:spPr bwMode="auto">
            <a:xfrm rot="2614634">
              <a:off x="3894852" y="757725"/>
              <a:ext cx="4759974" cy="4577880"/>
            </a:xfrm>
            <a:prstGeom prst="ellipse">
              <a:avLst/>
            </a:prstGeom>
            <a:noFill/>
            <a:ln w="381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79259" tIns="143407" rIns="179259" bIns="143407" numCol="1" spcCol="0" rtlCol="0" fromWordArt="0" anchor="t" anchorCtr="0" forceAA="0" compatLnSpc="1">
              <a:prstTxWarp prst="textArchUp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61" b="1" i="0" u="none" strike="noStrike" kern="1200" cap="none" spc="0" normalizeH="0" baseline="0" noProof="0" dirty="0">
                  <a:ln>
                    <a:noFill/>
                  </a:ln>
                  <a:solidFill>
                    <a:srgbClr val="2C292A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     Yammer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4F20AB-7582-4E57-AA3B-1D997AA06276}"/>
                </a:ext>
              </a:extLst>
            </p:cNvPr>
            <p:cNvSpPr/>
            <p:nvPr/>
          </p:nvSpPr>
          <p:spPr bwMode="auto">
            <a:xfrm>
              <a:off x="3963886" y="1026398"/>
              <a:ext cx="4713208" cy="4694984"/>
            </a:xfrm>
            <a:prstGeom prst="ellipse">
              <a:avLst/>
            </a:prstGeom>
            <a:noFill/>
            <a:ln w="381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79259" tIns="143407" rIns="179259" bIns="143407" numCol="1" spcCol="0" rtlCol="0" fromWordArt="0" anchor="t" anchorCtr="0" forceAA="0" compatLnSpc="1">
              <a:prstTxWarp prst="textArchDown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61" b="1" i="0" u="none" strike="noStrike" kern="1200" cap="none" spc="0" normalizeH="0" baseline="0" noProof="0" dirty="0">
                  <a:ln>
                    <a:noFill/>
                  </a:ln>
                  <a:solidFill>
                    <a:srgbClr val="2C292A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Outlook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4EF00E-095A-47C5-95B6-ED92EDC516CA}"/>
                </a:ext>
              </a:extLst>
            </p:cNvPr>
            <p:cNvSpPr/>
            <p:nvPr/>
          </p:nvSpPr>
          <p:spPr bwMode="auto">
            <a:xfrm>
              <a:off x="3986667" y="1828855"/>
              <a:ext cx="4685635" cy="4685635"/>
            </a:xfrm>
            <a:prstGeom prst="ellipse">
              <a:avLst/>
            </a:prstGeom>
            <a:noFill/>
            <a:ln w="381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179259" tIns="143407" rIns="179259" bIns="143407" numCol="1" spcCol="0" rtlCol="0" fromWordArt="0" anchor="t" anchorCtr="0" forceAA="0" compatLnSpc="1">
              <a:prstTxWarp prst="textArchDown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Email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C663B7-1308-4930-B49C-CDBBBEEB78FA}"/>
                </a:ext>
              </a:extLst>
            </p:cNvPr>
            <p:cNvCxnSpPr>
              <a:cxnSpLocks/>
            </p:cNvCxnSpPr>
            <p:nvPr/>
          </p:nvCxnSpPr>
          <p:spPr>
            <a:xfrm>
              <a:off x="9949366" y="2152689"/>
              <a:ext cx="0" cy="598265"/>
            </a:xfrm>
            <a:prstGeom prst="line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20F972-2B65-458B-87F1-61C01320CB3F}"/>
                </a:ext>
              </a:extLst>
            </p:cNvPr>
            <p:cNvSpPr txBox="1"/>
            <p:nvPr/>
          </p:nvSpPr>
          <p:spPr>
            <a:xfrm>
              <a:off x="372065" y="2546128"/>
              <a:ext cx="2256348" cy="928023"/>
            </a:xfrm>
            <a:prstGeom prst="rect">
              <a:avLst/>
            </a:prstGeom>
            <a:noFill/>
          </p:spPr>
          <p:txBody>
            <a:bodyPr wrap="square" lIns="182854" tIns="146284" rIns="182854" bIns="146284" rtlCol="0">
              <a:spAutoFit/>
            </a:bodyPr>
            <a:lstStyle/>
            <a:p>
              <a:pPr marL="0" marR="0" lvl="0" indent="0" algn="r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2C292A"/>
                      </a:gs>
                      <a:gs pos="30000">
                        <a:srgbClr val="2C292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People you work with regularly on core projects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ADD5C67-26D8-4804-847C-74B8B2256EE5}"/>
                </a:ext>
              </a:extLst>
            </p:cNvPr>
            <p:cNvSpPr txBox="1"/>
            <p:nvPr/>
          </p:nvSpPr>
          <p:spPr>
            <a:xfrm>
              <a:off x="4215369" y="5841073"/>
              <a:ext cx="4299224" cy="535710"/>
            </a:xfrm>
            <a:prstGeom prst="rect">
              <a:avLst/>
            </a:prstGeom>
            <a:noFill/>
          </p:spPr>
          <p:txBody>
            <a:bodyPr wrap="square" lIns="182854" tIns="146284" rIns="182854" bIns="146284" rtlCol="0">
              <a:spAutoFit/>
            </a:bodyPr>
            <a:lstStyle/>
            <a:p>
              <a:pPr marL="0" marR="0" lvl="0" indent="0" algn="ctr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2C292A"/>
                      </a:gs>
                      <a:gs pos="30000">
                        <a:srgbClr val="2C292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Ubiquitous for targeted communications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B5B3E7-0474-45CC-A232-FF9EEBD1AEDC}"/>
                </a:ext>
              </a:extLst>
            </p:cNvPr>
            <p:cNvSpPr/>
            <p:nvPr/>
          </p:nvSpPr>
          <p:spPr bwMode="auto">
            <a:xfrm>
              <a:off x="5014606" y="1945772"/>
              <a:ext cx="2520467" cy="2560906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B80BEC-C2B9-46D1-AD35-BCA5E7A76C3E}"/>
                </a:ext>
              </a:extLst>
            </p:cNvPr>
            <p:cNvSpPr txBox="1"/>
            <p:nvPr/>
          </p:nvSpPr>
          <p:spPr>
            <a:xfrm>
              <a:off x="9950699" y="2186920"/>
              <a:ext cx="2199639" cy="662661"/>
            </a:xfrm>
            <a:prstGeom prst="rect">
              <a:avLst/>
            </a:prstGeom>
            <a:noFill/>
          </p:spPr>
          <p:txBody>
            <a:bodyPr wrap="square" lIns="182854" tIns="146284" rIns="182854" bIns="146284" rtlCol="0">
              <a:spAutoFit/>
            </a:bodyPr>
            <a:lstStyle/>
            <a:p>
              <a:pPr marL="0" marR="0" lvl="0" indent="0" algn="l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Outer Loop 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6016FBD-A160-476F-A829-AA598A178C49}"/>
                </a:ext>
              </a:extLst>
            </p:cNvPr>
            <p:cNvCxnSpPr>
              <a:cxnSpLocks/>
            </p:cNvCxnSpPr>
            <p:nvPr/>
          </p:nvCxnSpPr>
          <p:spPr>
            <a:xfrm>
              <a:off x="2596525" y="2427997"/>
              <a:ext cx="1387893" cy="9701"/>
            </a:xfrm>
            <a:prstGeom prst="line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3E5A121-2FAF-4E9D-893A-B6B59B9BC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3275" y="2112929"/>
              <a:ext cx="1" cy="642642"/>
            </a:xfrm>
            <a:prstGeom prst="line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941D9DB-C036-4855-8420-1B4D24185921}"/>
                </a:ext>
              </a:extLst>
            </p:cNvPr>
            <p:cNvSpPr txBox="1"/>
            <p:nvPr/>
          </p:nvSpPr>
          <p:spPr>
            <a:xfrm>
              <a:off x="720074" y="2136067"/>
              <a:ext cx="2240664" cy="668980"/>
            </a:xfrm>
            <a:prstGeom prst="rect">
              <a:avLst/>
            </a:prstGeom>
            <a:noFill/>
          </p:spPr>
          <p:txBody>
            <a:bodyPr wrap="square" lIns="182854" tIns="146284" rIns="182854" bIns="146284" rtlCol="0">
              <a:spAutoFit/>
            </a:bodyPr>
            <a:lstStyle/>
            <a:p>
              <a:pPr marL="0" marR="0" lvl="0" indent="0" algn="l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Inner Loop </a:t>
              </a:r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BE97ECC-AC3F-4CA1-9053-F4AFE0F2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561474" y="2484172"/>
              <a:ext cx="1387893" cy="9701"/>
            </a:xfrm>
            <a:prstGeom prst="line">
              <a:avLst/>
            </a:prstGeom>
            <a:ln w="3810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0116B4-519D-4F02-9FFC-1AA3617A239F}"/>
                </a:ext>
              </a:extLst>
            </p:cNvPr>
            <p:cNvSpPr/>
            <p:nvPr/>
          </p:nvSpPr>
          <p:spPr>
            <a:xfrm>
              <a:off x="5014607" y="2504067"/>
              <a:ext cx="2541081" cy="2147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Files</a:t>
              </a: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Sites</a:t>
              </a: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 Content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292A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SharePoint</a:t>
              </a: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91392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83B01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AF8186-0DAB-4BCB-AB42-D1F8001B30D3}"/>
                </a:ext>
              </a:extLst>
            </p:cNvPr>
            <p:cNvSpPr txBox="1"/>
            <p:nvPr/>
          </p:nvSpPr>
          <p:spPr>
            <a:xfrm>
              <a:off x="9961753" y="2606721"/>
              <a:ext cx="2549456" cy="928023"/>
            </a:xfrm>
            <a:prstGeom prst="rect">
              <a:avLst/>
            </a:prstGeom>
            <a:noFill/>
          </p:spPr>
          <p:txBody>
            <a:bodyPr wrap="square" lIns="182854" tIns="146284" rIns="182854" bIns="146284" rtlCol="0">
              <a:spAutoFit/>
            </a:bodyPr>
            <a:lstStyle/>
            <a:p>
              <a:pPr marL="0" marR="0" lvl="0" indent="0" algn="l" defTabSz="91422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2C292A"/>
                      </a:gs>
                      <a:gs pos="30000">
                        <a:srgbClr val="2C292A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People you connect with openly across the organization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40508B51-F31F-4328-93BF-60C273AD94FE}"/>
              </a:ext>
            </a:extLst>
          </p:cNvPr>
          <p:cNvSpPr txBox="1">
            <a:spLocks/>
          </p:cNvSpPr>
          <p:nvPr/>
        </p:nvSpPr>
        <p:spPr>
          <a:xfrm>
            <a:off x="508000" y="228601"/>
            <a:ext cx="11176000" cy="66638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Microsoft’s Current Guidance</a:t>
            </a:r>
          </a:p>
        </p:txBody>
      </p:sp>
    </p:spTree>
    <p:extLst>
      <p:ext uri="{BB962C8B-B14F-4D97-AF65-F5344CB8AC3E}">
        <p14:creationId xmlns:p14="http://schemas.microsoft.com/office/powerpoint/2010/main" val="192919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0CDB-9039-490B-AF03-094D2B79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AvePoint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A8FE6-FCDC-418B-A5F8-D61AF637D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Key Factors</a:t>
            </a:r>
          </a:p>
          <a:p>
            <a:pPr lvl="1"/>
            <a:r>
              <a:rPr lang="en-US" dirty="0"/>
              <a:t>Audience</a:t>
            </a:r>
          </a:p>
          <a:p>
            <a:pPr lvl="1"/>
            <a:r>
              <a:rPr lang="en-US" dirty="0"/>
              <a:t>Tone</a:t>
            </a:r>
          </a:p>
          <a:p>
            <a:pPr lvl="1"/>
            <a:r>
              <a:rPr lang="en-US" dirty="0"/>
              <a:t>Speed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698174-BC39-41CA-BE1A-72C692CA8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52" b="13317"/>
          <a:stretch/>
        </p:blipFill>
        <p:spPr>
          <a:xfrm>
            <a:off x="5715314" y="0"/>
            <a:ext cx="4643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5681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98F1-B40F-405E-AC50-A46B506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Business Case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D3C1EC-E82E-4EAD-9F2A-8D12F7455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119" y="1348124"/>
            <a:ext cx="7771665" cy="46716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6C096-93C6-4F8D-981B-DB46CF5C9E39}"/>
              </a:ext>
            </a:extLst>
          </p:cNvPr>
          <p:cNvSpPr txBox="1"/>
          <p:nvPr/>
        </p:nvSpPr>
        <p:spPr>
          <a:xfrm>
            <a:off x="508000" y="6227831"/>
            <a:ext cx="103580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</a:rPr>
              <a:t>See: https://medium.com/@cslemp/how-to-choose-between-microsoft-teams-yammer-and-outlook-1c4b37ac4eb7</a:t>
            </a:r>
          </a:p>
        </p:txBody>
      </p:sp>
    </p:spTree>
    <p:extLst>
      <p:ext uri="{BB962C8B-B14F-4D97-AF65-F5344CB8AC3E}">
        <p14:creationId xmlns:p14="http://schemas.microsoft.com/office/powerpoint/2010/main" val="126867625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4818-1D8F-4597-964B-8D61D54E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Differentiators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D9FC-9724-45E3-B028-6B51F84E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14" y="1447799"/>
            <a:ext cx="10906486" cy="5029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Groups</a:t>
            </a:r>
          </a:p>
          <a:p>
            <a:pPr lvl="1"/>
            <a:r>
              <a:rPr lang="en-US" dirty="0"/>
              <a:t>The Underlying functionality used by Yammer &amp; Teams</a:t>
            </a:r>
          </a:p>
          <a:p>
            <a:pPr lvl="1"/>
            <a:r>
              <a:rPr lang="en-US" dirty="0"/>
              <a:t>Driven by membership in a Security Group</a:t>
            </a:r>
          </a:p>
          <a:p>
            <a:pPr lvl="1"/>
            <a:r>
              <a:rPr lang="en-US" dirty="0"/>
              <a:t>Surfaced in Outlook Web Access (OWA) and Outlook desktop client </a:t>
            </a:r>
          </a:p>
          <a:p>
            <a:r>
              <a:rPr lang="en-US" dirty="0"/>
              <a:t>Yammer</a:t>
            </a:r>
          </a:p>
          <a:p>
            <a:pPr lvl="1"/>
            <a:r>
              <a:rPr lang="en-US" dirty="0"/>
              <a:t>Been around the longest – many experienced users</a:t>
            </a:r>
          </a:p>
          <a:p>
            <a:pPr lvl="1"/>
            <a:r>
              <a:rPr lang="en-US" dirty="0"/>
              <a:t>Conversations can be referenced via a URL – better history</a:t>
            </a:r>
          </a:p>
          <a:p>
            <a:pPr lvl="1"/>
            <a:r>
              <a:rPr lang="en-US" dirty="0"/>
              <a:t>Larger membership limits – Groups and Teams catching up</a:t>
            </a:r>
          </a:p>
          <a:p>
            <a:r>
              <a:rPr lang="en-US" dirty="0"/>
              <a:t>Teams</a:t>
            </a:r>
          </a:p>
          <a:p>
            <a:pPr lvl="1"/>
            <a:r>
              <a:rPr lang="en-US" dirty="0"/>
              <a:t>Real time conversations – Soon to include Skype</a:t>
            </a:r>
          </a:p>
          <a:p>
            <a:pPr lvl="1"/>
            <a:r>
              <a:rPr lang="en-US" dirty="0"/>
              <a:t>Bots for automation – </a:t>
            </a:r>
            <a:r>
              <a:rPr lang="en-US" dirty="0" err="1"/>
              <a:t>Sideloaded</a:t>
            </a:r>
            <a:r>
              <a:rPr lang="en-US" dirty="0"/>
              <a:t> Apps must be enabled in Settings</a:t>
            </a:r>
          </a:p>
          <a:p>
            <a:pPr lvl="1"/>
            <a:r>
              <a:rPr lang="en-US" dirty="0"/>
              <a:t>Easily extensible – Tabs and custom development</a:t>
            </a:r>
          </a:p>
          <a:p>
            <a:pPr lvl="1"/>
            <a:r>
              <a:rPr lang="en-US" dirty="0"/>
              <a:t>Best activity feed aggregation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DC109-1847-4155-BB97-D4B8D5E9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8" y="4333526"/>
            <a:ext cx="866300" cy="86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9972E-249D-4D6A-BC17-DF7340B6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62" y="2855741"/>
            <a:ext cx="866300" cy="866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ECE27B-2FED-4F99-B4D6-2F4F4CA9B470}"/>
              </a:ext>
            </a:extLst>
          </p:cNvPr>
          <p:cNvGrpSpPr>
            <a:grpSpLocks noChangeAspect="1"/>
          </p:cNvGrpSpPr>
          <p:nvPr/>
        </p:nvGrpSpPr>
        <p:grpSpPr>
          <a:xfrm>
            <a:off x="194399" y="1408213"/>
            <a:ext cx="870663" cy="866300"/>
            <a:chOff x="2018229" y="58509"/>
            <a:chExt cx="813816" cy="8097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0465E6-0F91-49B2-A331-073E4E5CC4B2}"/>
                </a:ext>
              </a:extLst>
            </p:cNvPr>
            <p:cNvSpPr/>
            <p:nvPr/>
          </p:nvSpPr>
          <p:spPr bwMode="auto">
            <a:xfrm>
              <a:off x="2018229" y="58509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F88282-BD2B-40EB-96D4-47B3790B45D6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42FA4B-AD21-41F5-96E5-6FAC9E20B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41598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C7F5-D337-40C9-A056-23F1E09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Office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002-6AA0-4CC4-BF7D-6072CD80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collect files, calendaring and some correspondence amongst a defined list of individuals (Security Group)</a:t>
            </a:r>
          </a:p>
          <a:p>
            <a:r>
              <a:rPr lang="en-US" dirty="0"/>
              <a:t>Users rely heavily on Outlook for day to day work</a:t>
            </a:r>
          </a:p>
        </p:txBody>
      </p:sp>
    </p:spTree>
    <p:extLst>
      <p:ext uri="{BB962C8B-B14F-4D97-AF65-F5344CB8AC3E}">
        <p14:creationId xmlns:p14="http://schemas.microsoft.com/office/powerpoint/2010/main" val="15358358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54D5-CCD0-4641-964E-65A20880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Yammer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C6D4D-E6B1-40DE-B6E3-7740CE40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learn and share knowledge around an idea or topic </a:t>
            </a:r>
          </a:p>
          <a:p>
            <a:r>
              <a:rPr lang="en-US" dirty="0"/>
              <a:t>Can be configured to use Office Groups as Backend storage</a:t>
            </a:r>
          </a:p>
          <a:p>
            <a:pPr lvl="1"/>
            <a:r>
              <a:rPr lang="en-US" dirty="0"/>
              <a:t>Limitation - One Yammer Network per Office Tenant</a:t>
            </a:r>
          </a:p>
          <a:p>
            <a:pPr lvl="1"/>
            <a:r>
              <a:rPr lang="en-US" dirty="0"/>
              <a:t>Limitation - Office 365 Authentication must be enforced</a:t>
            </a:r>
          </a:p>
          <a:p>
            <a:r>
              <a:rPr lang="en-US" dirty="0"/>
              <a:t>Membership unlimited internal and external if not using an O365 Group</a:t>
            </a:r>
          </a:p>
          <a:p>
            <a:r>
              <a:rPr lang="en-US" dirty="0"/>
              <a:t>You have a lot of experienced Yammer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180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A6DF-5E6D-435B-853C-B6AD8A0F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319-8C12-4604-B3AB-F6BB802B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execute shared tasks or a project</a:t>
            </a:r>
          </a:p>
          <a:p>
            <a:r>
              <a:rPr lang="en-US" dirty="0"/>
              <a:t>You want to customize the automated functionality (Bots)</a:t>
            </a:r>
          </a:p>
          <a:p>
            <a:r>
              <a:rPr lang="en-US" dirty="0"/>
              <a:t>You want to Organize Content (Tabs) </a:t>
            </a:r>
          </a:p>
          <a:p>
            <a:r>
              <a:rPr lang="en-US" dirty="0"/>
              <a:t>Membership limited to 2,500 users (originally 600)</a:t>
            </a:r>
          </a:p>
        </p:txBody>
      </p:sp>
    </p:spTree>
    <p:extLst>
      <p:ext uri="{BB962C8B-B14F-4D97-AF65-F5344CB8AC3E}">
        <p14:creationId xmlns:p14="http://schemas.microsoft.com/office/powerpoint/2010/main" val="38934952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15" y="1447799"/>
            <a:ext cx="11328704" cy="50483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Groups - On by default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Enable External members under Settings&gt;Services &amp; add-ins&gt;Office 365 Groups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Limit Group Creation in Azure PowerShell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Teams - On by default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Disable for Internal or External users under Settings&gt;Services &amp; add-ins&gt;Microsoft Teams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Licenses (won’t disable users with existing accounts)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Other settings under Settings&gt;Services &amp; add-ins&gt;Microsoft Teams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Limit Team Creation - See Groups above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Admin Center combined with Skype (rolling out now)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Yammer – On by default in New Tenants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Disable for whole Tenant in SharePoint Admin Center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Licenses (won’t disable users with existing accounts)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Enforce O365 Authentication to control User access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9D644-3238-49CF-A7AD-30D26BE37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9" y="2715925"/>
            <a:ext cx="866300" cy="86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AD099-D0E5-4282-BBE1-715C381C7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33" y="5016637"/>
            <a:ext cx="866300" cy="8663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0D8BCE-1197-4ACF-A6A7-12A0BB17CF53}"/>
              </a:ext>
            </a:extLst>
          </p:cNvPr>
          <p:cNvGrpSpPr>
            <a:grpSpLocks noChangeAspect="1"/>
          </p:cNvGrpSpPr>
          <p:nvPr/>
        </p:nvGrpSpPr>
        <p:grpSpPr>
          <a:xfrm>
            <a:off x="194399" y="1495820"/>
            <a:ext cx="870663" cy="866300"/>
            <a:chOff x="2018229" y="140396"/>
            <a:chExt cx="813816" cy="8097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92CA17-28CD-4214-88FD-472CF86CB3C3}"/>
                </a:ext>
              </a:extLst>
            </p:cNvPr>
            <p:cNvSpPr/>
            <p:nvPr/>
          </p:nvSpPr>
          <p:spPr bwMode="auto">
            <a:xfrm>
              <a:off x="2018229" y="140396"/>
              <a:ext cx="813816" cy="80973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/>
              <a:endParaRPr lang="en-US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5DD7EB-EBA4-4D3B-A2FF-4D1C38694E42}"/>
                </a:ext>
              </a:extLst>
            </p:cNvPr>
            <p:cNvSpPr txBox="1"/>
            <p:nvPr/>
          </p:nvSpPr>
          <p:spPr>
            <a:xfrm>
              <a:off x="2212437" y="733131"/>
              <a:ext cx="4253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78D7"/>
                  </a:solidFill>
                </a:rPr>
                <a:t>Groups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03CA04-83D5-4842-B7AA-DD7C1B60B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0512" y="302321"/>
              <a:ext cx="45720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162731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Who Can Create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4563"/>
            <a:ext cx="11176000" cy="5029201"/>
          </a:xfrm>
        </p:spPr>
        <p:txBody>
          <a:bodyPr>
            <a:normAutofit fontScale="70000" lnSpcReduction="20000"/>
          </a:bodyPr>
          <a:lstStyle/>
          <a:p>
            <a:pPr marL="401638" indent="-401638"/>
            <a:r>
              <a:rPr lang="en-US" b="1" dirty="0"/>
              <a:t>Requires </a:t>
            </a:r>
            <a:r>
              <a:rPr lang="en-US" b="1" dirty="0" err="1"/>
              <a:t>AzureADPreview</a:t>
            </a:r>
            <a:r>
              <a:rPr lang="en-US" b="1" dirty="0"/>
              <a:t> Cmdlets Minimum Version 2.0.0.137 </a:t>
            </a:r>
          </a:p>
          <a:p>
            <a:endParaRPr lang="en-US" dirty="0"/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Install-Module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AzureADPreview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$Template = 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AzureADDirectorySettingTemplate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where {$_.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'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Group.Unified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'}</a:t>
            </a: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$Setting = $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Template.CreateDirectorySetting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New-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$Setting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ErrorAction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SilentlyContinue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$Setting = 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-Id (Get-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where -Property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DisplayName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-Value "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Group.Unified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 -EQ).id</a:t>
            </a: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$Setting["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EnableGroupCreation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"] = $False</a:t>
            </a: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$Setting["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GroupCreationAllowedGroupId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"] = (Get-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AzureADGroup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SearchString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AllowedtoCreateGroups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objectid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-Id (Get-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| where –Property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DisplayName -Value "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Group.Unified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" -EQ).id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$Setting</a:t>
            </a:r>
          </a:p>
          <a:p>
            <a:pPr marL="395288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(Get-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AzureADDirectorySetting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).Values</a:t>
            </a:r>
          </a:p>
        </p:txBody>
      </p:sp>
    </p:spTree>
    <p:extLst>
      <p:ext uri="{BB962C8B-B14F-4D97-AF65-F5344CB8AC3E}">
        <p14:creationId xmlns:p14="http://schemas.microsoft.com/office/powerpoint/2010/main" val="29966378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Problem and Promise caused by Frequent Updates</a:t>
            </a:r>
          </a:p>
          <a:p>
            <a:pPr>
              <a:lnSpc>
                <a:spcPct val="110000"/>
              </a:lnSpc>
            </a:pPr>
            <a:r>
              <a:rPr lang="en-US" dirty="0"/>
              <a:t>Workshop Approach</a:t>
            </a:r>
          </a:p>
          <a:p>
            <a:pPr>
              <a:lnSpc>
                <a:spcPct val="110000"/>
              </a:lnSpc>
            </a:pPr>
            <a:r>
              <a:rPr lang="en-US" dirty="0"/>
              <a:t>Application Categories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Collaboration – Teams, Yammer, and Groups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Forms/Workflow – Forms and PowerApps/Flow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Video – Video and Stream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Tasks – Tasks, Planner, and </a:t>
            </a:r>
            <a:r>
              <a:rPr lang="en-US" dirty="0" err="1"/>
              <a:t>ToDo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Presentations – PowerPoint and Sway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Miscellaneous – StaffHub</a:t>
            </a:r>
          </a:p>
        </p:txBody>
      </p:sp>
    </p:spTree>
    <p:extLst>
      <p:ext uri="{BB962C8B-B14F-4D97-AF65-F5344CB8AC3E}">
        <p14:creationId xmlns:p14="http://schemas.microsoft.com/office/powerpoint/2010/main" val="392974058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Who Can Create Groups -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4563"/>
            <a:ext cx="11176000" cy="5029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                  Value                            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                          -----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CustomBlockedWordsList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EnableMSStandardBlockedWords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false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ClassificationDescriptions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DefaultClassification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PrefixSuffixNamingRequirement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AllowGuestsToBeGroupOwner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false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AllowGuestsToAccessGroups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False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GuestUsageGuidelinesUrl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GroupCreationAllowedGroupId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Daf77338-4716-4be7-b612-7972c06ea968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AllowToAddGuests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True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UsageGuidelinesUrl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EnableGroupCreation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False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082386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Yammer or Team User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083664"/>
            <a:ext cx="11176000" cy="52666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disableplanList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=@("YAMMER_ENTERPRISE", "TEAMS1",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"&lt;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Other Disabled Licenses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&gt;")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$cred = Get-Credential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"&lt;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Your Global Admin Account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&gt;"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-Message "Enter O365 Global Admin Credentials"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MsolService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-Credential $cred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Get-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MsolAccountSku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Where-Object {$_.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SkuPartNumber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'ENTERPRISEPACK'}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NewSkU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New-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MsolLicenseOptions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AccountSku.AccountSkuid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DisabledPlans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disableplanList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MsolUserLicense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UserPrincipalName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 Account to disable&gt;"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LicenseOptions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NewSkU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(Get-MsolUser –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UserPrincipalName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 Account to disable&gt;"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Licenses.ServiceStatus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5428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765F-50C9-44AF-B8ED-8D30874EC1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Forms/Workflow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8D9D-C04D-42B6-A316-F5758FD444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Forms, PowerApps, and Flow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39082-29E7-4454-9FC2-3AF5CC038181}"/>
              </a:ext>
            </a:extLst>
          </p:cNvPr>
          <p:cNvGrpSpPr>
            <a:grpSpLocks noChangeAspect="1"/>
          </p:cNvGrpSpPr>
          <p:nvPr/>
        </p:nvGrpSpPr>
        <p:grpSpPr>
          <a:xfrm>
            <a:off x="771466" y="3846014"/>
            <a:ext cx="2576722" cy="813816"/>
            <a:chOff x="1738023" y="1047189"/>
            <a:chExt cx="2563812" cy="80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591EB1-CEA3-4221-A920-0BFEAD324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5060" y="1047189"/>
              <a:ext cx="809738" cy="8097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17D12F-C111-4E15-88F8-68521975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097" y="1047189"/>
              <a:ext cx="809738" cy="8097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79F3BB-9582-45C0-B5E0-3B32B1FAF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8023" y="1047189"/>
              <a:ext cx="80973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8570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3E1C37-10C4-4ED5-AE9A-D0D8EF02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InfoPath &amp;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D571F1-AFB8-40C6-8153-7CACFC08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InfoPath 2013 is deprecated</a:t>
            </a:r>
          </a:p>
          <a:p>
            <a:pPr lvl="1"/>
            <a:r>
              <a:rPr lang="en-US" dirty="0"/>
              <a:t>No longer being developed – Not keeping pace with new features like Modern Libraries</a:t>
            </a:r>
          </a:p>
          <a:p>
            <a:r>
              <a:rPr lang="en-US" dirty="0"/>
              <a:t>Workflow 2010 and 2013</a:t>
            </a:r>
          </a:p>
          <a:p>
            <a:pPr lvl="1"/>
            <a:r>
              <a:rPr lang="en-US" dirty="0"/>
              <a:t>Still fully supported</a:t>
            </a:r>
          </a:p>
          <a:p>
            <a:pPr lvl="1"/>
            <a:r>
              <a:rPr lang="en-US" dirty="0"/>
              <a:t>Hard to integrate with external data 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005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79F48-CB9C-4541-ADD9-07C4DF4F7634}"/>
              </a:ext>
            </a:extLst>
          </p:cNvPr>
          <p:cNvGrpSpPr>
            <a:grpSpLocks noChangeAspect="1"/>
          </p:cNvGrpSpPr>
          <p:nvPr/>
        </p:nvGrpSpPr>
        <p:grpSpPr>
          <a:xfrm rot="20820000">
            <a:off x="1537321" y="2774810"/>
            <a:ext cx="4226985" cy="1335024"/>
            <a:chOff x="1738023" y="1047189"/>
            <a:chExt cx="2563812" cy="80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129C57-BBFC-413F-9E2F-01FAAA302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5060" y="1047189"/>
              <a:ext cx="809738" cy="8097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C93CDB-66D5-4875-9EAA-5F7994D2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097" y="1047189"/>
              <a:ext cx="809738" cy="8097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82586D-C820-429B-8798-6721936D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8023" y="1047189"/>
              <a:ext cx="809738" cy="80973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416E69-93F6-4E81-8A98-4B6C840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/>
          <a:p>
            <a:r>
              <a:rPr lang="en-US" dirty="0"/>
              <a:t>Forms, PowerApps and Flow</a:t>
            </a:r>
          </a:p>
        </p:txBody>
      </p:sp>
    </p:spTree>
    <p:extLst>
      <p:ext uri="{BB962C8B-B14F-4D97-AF65-F5344CB8AC3E}">
        <p14:creationId xmlns:p14="http://schemas.microsoft.com/office/powerpoint/2010/main" val="289276526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Forms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Enable External sharing under </a:t>
            </a:r>
            <a:br>
              <a:rPr lang="en-US" dirty="0"/>
            </a:br>
            <a:r>
              <a:rPr lang="en-US" dirty="0"/>
              <a:t>Settings&gt;Services &amp; add-ins&gt;Microsoft Forms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Licenses (won’t disable users with existing accounts)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PowerApps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 through PowerApps Admin center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 (Users can still sign up for free service)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Flow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 through Flow Admin center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 (Users can still sign up for free service)</a:t>
            </a:r>
          </a:p>
        </p:txBody>
      </p:sp>
    </p:spTree>
    <p:extLst>
      <p:ext uri="{BB962C8B-B14F-4D97-AF65-F5344CB8AC3E}">
        <p14:creationId xmlns:p14="http://schemas.microsoft.com/office/powerpoint/2010/main" val="426516063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4797"/>
          </a:xfrm>
        </p:spPr>
        <p:txBody>
          <a:bodyPr/>
          <a:lstStyle/>
          <a:p>
            <a:r>
              <a:rPr lang="en-US" dirty="0"/>
              <a:t>Disable Forms, PowerApps &amp; Flow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27352"/>
            <a:ext cx="11176000" cy="54306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disableplanList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=@("FORMS_PLAN_E3", "POWERAPPS_O365_P2",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"FLOW_O365_P2", "&lt;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Other Disabled Licenses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&gt;")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$cred = Get-Credential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"&lt;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Your Global Admin Account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&gt;"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-Message "Enter O365 Global Admin Credentials"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MsolService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-Credential $cred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Get-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MsolAccountSku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Where-Object {$_.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SkuPartNumber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'ENTERPRISEPACK'}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NewSkU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MsolLicenseOptions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AccountSku.AccountSkuid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DisabledPlans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disableplanList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MsolUserLicense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UserPrincipalName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 Account to disable&gt;“</a:t>
            </a:r>
            <a:b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LicenseOptions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NewSkU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(Get-MsolUser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UserPrincipalName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&lt;User Account to disable&gt;"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Licenses.ServiceStatus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1432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54D5-CCD0-4641-964E-65A20880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C6D4D-E6B1-40DE-B6E3-7740CE40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creating simple surveys &amp; quizzes</a:t>
            </a:r>
          </a:p>
          <a:p>
            <a:pPr lvl="1"/>
            <a:r>
              <a:rPr lang="en-US" dirty="0"/>
              <a:t>Automated Statistics and summarization</a:t>
            </a:r>
          </a:p>
          <a:p>
            <a:pPr lvl="1"/>
            <a:r>
              <a:rPr lang="en-US" dirty="0"/>
              <a:t>Up to 5,000 responses (Internal &amp; External)</a:t>
            </a:r>
          </a:p>
          <a:p>
            <a:pPr lvl="1"/>
            <a:r>
              <a:rPr lang="en-US" dirty="0"/>
              <a:t>Data is stored on servers in the United States and Europe</a:t>
            </a:r>
          </a:p>
          <a:p>
            <a:r>
              <a:rPr lang="en-US" dirty="0"/>
              <a:t>Form is a list of questions</a:t>
            </a:r>
          </a:p>
          <a:p>
            <a:r>
              <a:rPr lang="en-US" dirty="0"/>
              <a:t>Quiz is a form with additional options</a:t>
            </a:r>
          </a:p>
          <a:p>
            <a:pPr lvl="1"/>
            <a:r>
              <a:rPr lang="en-US" dirty="0"/>
              <a:t>Assign Points for a questions</a:t>
            </a:r>
          </a:p>
          <a:p>
            <a:pPr lvl="1"/>
            <a:r>
              <a:rPr lang="en-US" dirty="0"/>
              <a:t>Supports Math notation for questions/answers</a:t>
            </a:r>
          </a:p>
          <a:p>
            <a:r>
              <a:rPr lang="en-US" dirty="0"/>
              <a:t>Not a Replacement for InfoPath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4139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C7F5-D337-40C9-A056-23F1E09E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PowerApps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002-6AA0-4CC4-BF7D-6072CD80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447799"/>
            <a:ext cx="11410731" cy="50292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provide a CRUD interface for managing information in SharePoint or other data repositories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 an Input form for a FLOW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Designed as replacement for InfoPath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Accessible directly from Modern List menu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New, View, and Edit PowerApps forms display inline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Mobile client available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 suitable for duplicating Paper Forms “look and feel”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Some workloads require additional licensing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Common Data Model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Salesforce</a:t>
            </a:r>
          </a:p>
        </p:txBody>
      </p:sp>
    </p:spTree>
    <p:extLst>
      <p:ext uri="{BB962C8B-B14F-4D97-AF65-F5344CB8AC3E}">
        <p14:creationId xmlns:p14="http://schemas.microsoft.com/office/powerpoint/2010/main" val="1078254120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A6DF-5E6D-435B-853C-B6AD8A0F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2319-8C12-4604-B3AB-F6BB802BD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Execute Processes and Tasks</a:t>
            </a:r>
          </a:p>
          <a:p>
            <a:r>
              <a:rPr lang="en-US" dirty="0"/>
              <a:t>Interact with data in external systems</a:t>
            </a:r>
          </a:p>
          <a:p>
            <a:r>
              <a:rPr lang="en-US" dirty="0"/>
              <a:t>Typical Tasks</a:t>
            </a:r>
          </a:p>
          <a:p>
            <a:pPr lvl="1"/>
            <a:r>
              <a:rPr lang="en-US" dirty="0"/>
              <a:t>Approval</a:t>
            </a:r>
          </a:p>
          <a:p>
            <a:pPr lvl="1"/>
            <a:r>
              <a:rPr lang="en-US" dirty="0"/>
              <a:t>Synchronize files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 err="1"/>
              <a:t>Autmated</a:t>
            </a:r>
            <a:r>
              <a:rPr lang="en-US" dirty="0"/>
              <a:t> Processes</a:t>
            </a:r>
          </a:p>
          <a:p>
            <a:endParaRPr lang="en-US" dirty="0"/>
          </a:p>
          <a:p>
            <a:r>
              <a:rPr lang="en-US" dirty="0"/>
              <a:t>Lots of sample Templates to build on</a:t>
            </a:r>
          </a:p>
          <a:p>
            <a:r>
              <a:rPr lang="en-US" dirty="0"/>
              <a:t>Over 200 connectors available</a:t>
            </a:r>
          </a:p>
          <a:p>
            <a:endParaRPr lang="en-US" dirty="0"/>
          </a:p>
          <a:p>
            <a:r>
              <a:rPr lang="en-US" dirty="0"/>
              <a:t>Not a direct replacement for SharePoint workflow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735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4F92-7FEF-4DBD-9E4C-AD3644C5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Frequent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A7C38-F7C6-4200-81EB-4A7D16FC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New functionality introduced more quickly</a:t>
            </a:r>
          </a:p>
          <a:p>
            <a:pPr lvl="1"/>
            <a:r>
              <a:rPr lang="en-US" dirty="0"/>
              <a:t>Problem fixes roll out more quickly</a:t>
            </a:r>
          </a:p>
          <a:p>
            <a:pPr lvl="1"/>
            <a:endParaRPr lang="en-US" sz="1400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Hard to keep track of what is being released</a:t>
            </a:r>
          </a:p>
          <a:p>
            <a:pPr lvl="1"/>
            <a:r>
              <a:rPr lang="en-US" dirty="0"/>
              <a:t>Administrative controls aren’t always available upon release</a:t>
            </a:r>
          </a:p>
          <a:p>
            <a:pPr lvl="1"/>
            <a:r>
              <a:rPr lang="en-US" dirty="0"/>
              <a:t>Applications sometimes seem to overlap</a:t>
            </a:r>
          </a:p>
          <a:p>
            <a:pPr lvl="2"/>
            <a:r>
              <a:rPr lang="en-US" dirty="0"/>
              <a:t>Expanded Applications being introduced</a:t>
            </a:r>
          </a:p>
          <a:p>
            <a:pPr lvl="2"/>
            <a:r>
              <a:rPr lang="en-US" dirty="0"/>
              <a:t>Obsolete Applications being deprecated</a:t>
            </a:r>
          </a:p>
          <a:p>
            <a:pPr lvl="2"/>
            <a:r>
              <a:rPr lang="en-US" dirty="0"/>
              <a:t>Differing Visions from multiple Product Teams</a:t>
            </a:r>
          </a:p>
        </p:txBody>
      </p:sp>
    </p:spTree>
    <p:extLst>
      <p:ext uri="{BB962C8B-B14F-4D97-AF65-F5344CB8AC3E}">
        <p14:creationId xmlns:p14="http://schemas.microsoft.com/office/powerpoint/2010/main" val="1268305180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35E6-196C-4151-B6CD-9171558F0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800" b="1" dirty="0" err="1"/>
              <a:t>Breaktime</a:t>
            </a:r>
            <a:r>
              <a:rPr lang="en-US" sz="8800" b="1" dirty="0"/>
              <a:t>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765E6-8EC6-4559-BD23-6B6458705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18" y="4270174"/>
            <a:ext cx="10950633" cy="461665"/>
          </a:xfrm>
        </p:spPr>
        <p:txBody>
          <a:bodyPr/>
          <a:lstStyle/>
          <a:p>
            <a:pPr algn="ctr"/>
            <a:r>
              <a:rPr lang="en-US" sz="4800" dirty="0"/>
              <a:t>15:00 Minutes</a:t>
            </a:r>
          </a:p>
        </p:txBody>
      </p:sp>
    </p:spTree>
    <p:extLst>
      <p:ext uri="{BB962C8B-B14F-4D97-AF65-F5344CB8AC3E}">
        <p14:creationId xmlns:p14="http://schemas.microsoft.com/office/powerpoint/2010/main" val="339143663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4801-8557-49C1-A826-9A9CC79B9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Streaming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B5E94-C8FA-4DEC-BEEC-B2CBC0B68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Video and Stream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AC548C-61FB-49E7-B2A5-BA28DF3E3C8B}"/>
              </a:ext>
            </a:extLst>
          </p:cNvPr>
          <p:cNvGrpSpPr>
            <a:grpSpLocks noChangeAspect="1"/>
          </p:cNvGrpSpPr>
          <p:nvPr/>
        </p:nvGrpSpPr>
        <p:grpSpPr>
          <a:xfrm>
            <a:off x="771466" y="3846014"/>
            <a:ext cx="1710046" cy="822960"/>
            <a:chOff x="1738023" y="1962328"/>
            <a:chExt cx="1686775" cy="811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E00621-DA38-44E0-BE4F-6513B5C2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1964351"/>
              <a:ext cx="809738" cy="8097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517053-5036-46B9-9137-F045C47F8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1962328"/>
              <a:ext cx="80973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57066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E69-93F6-4E81-8A98-4B6C840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/>
          <a:p>
            <a:r>
              <a:rPr lang="en-US" dirty="0"/>
              <a:t>Video and Stream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0614-43E2-4FB8-9F61-951A565FE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8CA6E-2B1D-489F-B0EA-9DB0CF89C60D}"/>
              </a:ext>
            </a:extLst>
          </p:cNvPr>
          <p:cNvGrpSpPr>
            <a:grpSpLocks noChangeAspect="1"/>
          </p:cNvGrpSpPr>
          <p:nvPr/>
        </p:nvGrpSpPr>
        <p:grpSpPr>
          <a:xfrm rot="20820000">
            <a:off x="2118862" y="2794359"/>
            <a:ext cx="2774074" cy="1335024"/>
            <a:chOff x="1738023" y="1962328"/>
            <a:chExt cx="1686775" cy="811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7C007-B27D-444F-99A2-6A1165DBB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1964351"/>
              <a:ext cx="809738" cy="8097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5CB041-BA02-4D0F-BFE9-5F6301A2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1962328"/>
              <a:ext cx="80973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789009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Video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Disable in the SharePoint Admin Center under </a:t>
            </a:r>
            <a:br>
              <a:rPr lang="en-US" dirty="0"/>
            </a:br>
            <a:r>
              <a:rPr lang="en-US" dirty="0"/>
              <a:t>Settings&gt;Streaming Video Service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 User Permissions in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Video Portal Settings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Individual Channel Settings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Stream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Block Login to Microsoft Stream in Azure AD Applications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 (Users can still sign up for free service)</a:t>
            </a:r>
          </a:p>
        </p:txBody>
      </p:sp>
    </p:spTree>
    <p:extLst>
      <p:ext uri="{BB962C8B-B14F-4D97-AF65-F5344CB8AC3E}">
        <p14:creationId xmlns:p14="http://schemas.microsoft.com/office/powerpoint/2010/main" val="65235558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D97F9-ADA2-4A8B-9F66-589B2EA3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Azure AD Admin Center</a:t>
            </a:r>
          </a:p>
          <a:p>
            <a:r>
              <a:rPr lang="en-US" dirty="0"/>
              <a:t>Select Enterprise applications</a:t>
            </a:r>
          </a:p>
          <a:p>
            <a:r>
              <a:rPr lang="en-US" dirty="0"/>
              <a:t>Find “Microsoft Stream Service”</a:t>
            </a:r>
          </a:p>
          <a:p>
            <a:r>
              <a:rPr lang="en-US" dirty="0"/>
              <a:t>Select the application</a:t>
            </a:r>
          </a:p>
          <a:p>
            <a:r>
              <a:rPr lang="en-US" dirty="0"/>
              <a:t>Click Properties under Manage from the left blade.</a:t>
            </a:r>
          </a:p>
          <a:p>
            <a:r>
              <a:rPr lang="en-US" dirty="0"/>
              <a:t>Toggle the Enabled for users to sign-in flag to No.</a:t>
            </a:r>
          </a:p>
          <a:p>
            <a:r>
              <a:rPr lang="en-US" dirty="0"/>
              <a:t>Click the Save button at the top of the screen.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A2D7E-BD5C-4051-92A7-F0BE6966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Application Login in Azure 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6489C-F17B-4194-ADCD-A2336C3EAA75}"/>
              </a:ext>
            </a:extLst>
          </p:cNvPr>
          <p:cNvSpPr/>
          <p:nvPr/>
        </p:nvSpPr>
        <p:spPr>
          <a:xfrm>
            <a:off x="5958783" y="3244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008034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90" y="1206879"/>
            <a:ext cx="11176000" cy="5029201"/>
          </a:xfrm>
        </p:spPr>
        <p:txBody>
          <a:bodyPr/>
          <a:lstStyle/>
          <a:p>
            <a:r>
              <a:rPr lang="en-US" dirty="0"/>
              <a:t>Stream</a:t>
            </a:r>
          </a:p>
          <a:p>
            <a:pPr lvl="1"/>
            <a:r>
              <a:rPr lang="en-US" dirty="0"/>
              <a:t>Add as a Tab in Teams</a:t>
            </a:r>
          </a:p>
          <a:p>
            <a:pPr lvl="1"/>
            <a:r>
              <a:rPr lang="en-US" dirty="0"/>
              <a:t>Broader Licensing - based on Azure AD – O365 license not required</a:t>
            </a:r>
          </a:p>
          <a:p>
            <a:pPr lvl="1"/>
            <a:r>
              <a:rPr lang="en-US" dirty="0"/>
              <a:t>Search Integration - offers automated transcription</a:t>
            </a:r>
          </a:p>
          <a:p>
            <a:pPr lvl="1"/>
            <a:r>
              <a:rPr lang="en-US" dirty="0"/>
              <a:t>Table of Contents – Jump to a point in the video</a:t>
            </a:r>
          </a:p>
          <a:p>
            <a:pPr lvl="1"/>
            <a:r>
              <a:rPr lang="en-US" dirty="0"/>
              <a:t>Limitations</a:t>
            </a:r>
          </a:p>
          <a:p>
            <a:pPr lvl="2"/>
            <a:r>
              <a:rPr lang="en-US" dirty="0"/>
              <a:t>No External User Access</a:t>
            </a:r>
          </a:p>
          <a:p>
            <a:pPr lvl="2"/>
            <a:r>
              <a:rPr lang="en-US" dirty="0"/>
              <a:t>Authentication issues with Mobile Applications</a:t>
            </a:r>
          </a:p>
          <a:p>
            <a:r>
              <a:rPr lang="en-US" dirty="0"/>
              <a:t>Office 365 Video</a:t>
            </a:r>
          </a:p>
          <a:p>
            <a:pPr lvl="1"/>
            <a:r>
              <a:rPr lang="en-US" dirty="0"/>
              <a:t>APIs not yet available in Stream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25205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121C-C46B-4D7C-B1D8-1BD035BA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Switch to Stream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A0EB-F5B9-4088-AC1F-31484CC1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using Video if you have developed customizations</a:t>
            </a:r>
          </a:p>
          <a:p>
            <a:r>
              <a:rPr lang="en-US" dirty="0"/>
              <a:t>Microsoft Stream will eventually replace Video Portal</a:t>
            </a:r>
          </a:p>
          <a:p>
            <a:pPr lvl="1"/>
            <a:r>
              <a:rPr lang="en-US" dirty="0"/>
              <a:t>Phase 1 (2017 Q3/Q4)  – Tenant Admin Opt-in for Clients not using REST APIs</a:t>
            </a:r>
          </a:p>
          <a:p>
            <a:pPr lvl="1"/>
            <a:r>
              <a:rPr lang="en-US" dirty="0"/>
              <a:t>Phase 2 – Tenant Admin </a:t>
            </a:r>
            <a:r>
              <a:rPr lang="en-US" dirty="0" err="1"/>
              <a:t>Opt</a:t>
            </a:r>
            <a:r>
              <a:rPr lang="en-US" dirty="0"/>
              <a:t>-out  - Tenant Admins can </a:t>
            </a:r>
            <a:r>
              <a:rPr lang="en-US" dirty="0" err="1"/>
              <a:t>Opt</a:t>
            </a:r>
            <a:r>
              <a:rPr lang="en-US" dirty="0"/>
              <a:t>-out</a:t>
            </a:r>
          </a:p>
          <a:p>
            <a:pPr lvl="1"/>
            <a:r>
              <a:rPr lang="en-US" dirty="0"/>
              <a:t>Phase 3 – Automatic Transition – tenants transitioned to Stream</a:t>
            </a:r>
          </a:p>
          <a:p>
            <a:pPr lvl="2"/>
            <a:r>
              <a:rPr lang="en-US" dirty="0"/>
              <a:t>Content will be automatically migrated from Video to Stream</a:t>
            </a:r>
          </a:p>
          <a:p>
            <a:r>
              <a:rPr lang="en-US" dirty="0"/>
              <a:t>Use Stream if you use Microsoft Teams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758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D879-13BE-401E-95DE-5A15A05403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6B535-44FD-4482-8036-794360495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Tasks, Planner and </a:t>
            </a:r>
            <a:r>
              <a:rPr lang="en-US" dirty="0" err="1"/>
              <a:t>ToDo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96FFCA-4A77-4FC4-A39C-ADB3663B1BF9}"/>
              </a:ext>
            </a:extLst>
          </p:cNvPr>
          <p:cNvGrpSpPr>
            <a:grpSpLocks noChangeAspect="1"/>
          </p:cNvGrpSpPr>
          <p:nvPr/>
        </p:nvGrpSpPr>
        <p:grpSpPr>
          <a:xfrm>
            <a:off x="771464" y="3846014"/>
            <a:ext cx="1714318" cy="822960"/>
            <a:chOff x="1738023" y="2848841"/>
            <a:chExt cx="1686775" cy="80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60D50E-FF67-4152-90FE-44017F9EA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2848841"/>
              <a:ext cx="809738" cy="8097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26D972-D8B7-41F3-8B75-B8731470F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2848841"/>
              <a:ext cx="809738" cy="80973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637CA4-D572-4793-AFE3-1AE7D841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180" y="3846014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449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E69-93F6-4E81-8A98-4B6C840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/>
          <a:p>
            <a:r>
              <a:rPr lang="en-US" dirty="0"/>
              <a:t>Tasks, Planner, and </a:t>
            </a:r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0614-43E2-4FB8-9F61-951A565FE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BD15A7-86FD-4108-B9AD-B5D85AC94742}"/>
              </a:ext>
            </a:extLst>
          </p:cNvPr>
          <p:cNvGrpSpPr>
            <a:grpSpLocks noChangeAspect="1"/>
          </p:cNvGrpSpPr>
          <p:nvPr/>
        </p:nvGrpSpPr>
        <p:grpSpPr>
          <a:xfrm rot="20820000">
            <a:off x="2119988" y="2767819"/>
            <a:ext cx="2761957" cy="1325880"/>
            <a:chOff x="1738023" y="2848841"/>
            <a:chExt cx="1686775" cy="809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D15375-08D3-41D1-B2F7-FA3D421B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2848841"/>
              <a:ext cx="809738" cy="8097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8693A4-F7B1-4B03-A65E-B3275809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2848841"/>
              <a:ext cx="809738" cy="80973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50F81F-DB96-456C-99FE-EAFDD7D0D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4934838" y="2266374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57222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Tasks – On by default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Disable Exchange Mailbox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Planner - On by default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Manage User Permissions in underlying O365 Group Site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Limit Group Creation in Azure PowerShell 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err="1"/>
              <a:t>ToDo</a:t>
            </a:r>
            <a:r>
              <a:rPr lang="en-US" dirty="0"/>
              <a:t> – Still in Preview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Enable Preview application under Settings&gt;Services &amp; add-ins&gt;</a:t>
            </a:r>
            <a:r>
              <a:rPr lang="en-US" dirty="0" err="1"/>
              <a:t>ToDo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 (Existing Users will be able to use </a:t>
            </a:r>
            <a:r>
              <a:rPr lang="en-US" dirty="0" err="1"/>
              <a:t>ToDo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Disable Exchange Mailbox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642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C36D-C3EE-495F-8086-04A10108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FB9E-6E5E-4E42-A55D-3FBF6D6B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InfoPath – Electronic Forms are Deprecated</a:t>
            </a:r>
          </a:p>
          <a:p>
            <a:pPr lvl="1"/>
            <a:r>
              <a:rPr lang="en-US" dirty="0"/>
              <a:t>Original Proposal was to replace it with 4 different applications</a:t>
            </a:r>
          </a:p>
          <a:p>
            <a:pPr lvl="1"/>
            <a:r>
              <a:rPr lang="en-US" dirty="0"/>
              <a:t>Currently PowerApps/Flow are the replacement</a:t>
            </a:r>
          </a:p>
          <a:p>
            <a:pPr lvl="1"/>
            <a:r>
              <a:rPr lang="en-US" dirty="0"/>
              <a:t>Questions </a:t>
            </a:r>
          </a:p>
          <a:p>
            <a:pPr lvl="2"/>
            <a:r>
              <a:rPr lang="en-US" dirty="0"/>
              <a:t>What about the “Forms” application developed for education market?</a:t>
            </a:r>
          </a:p>
          <a:p>
            <a:pPr lvl="2"/>
            <a:r>
              <a:rPr lang="en-US" dirty="0"/>
              <a:t>Does the introduction of Flow mean Workflows are being replaced?</a:t>
            </a:r>
          </a:p>
          <a:p>
            <a:pPr lvl="2"/>
            <a:r>
              <a:rPr lang="en-US" dirty="0"/>
              <a:t>What if PowerApps/Flow doesn’t do everything InfoPath did?</a:t>
            </a:r>
          </a:p>
          <a:p>
            <a:pPr lvl="2"/>
            <a:r>
              <a:rPr lang="en-US" dirty="0"/>
              <a:t>Can I roll this out gradually to allow for training?</a:t>
            </a:r>
          </a:p>
          <a:p>
            <a:endParaRPr lang="en-US" dirty="0"/>
          </a:p>
          <a:p>
            <a:r>
              <a:rPr lang="en-US" dirty="0"/>
              <a:t>What is Microsoft’s View? – as expressed at Ignite 2017</a:t>
            </a:r>
          </a:p>
        </p:txBody>
      </p:sp>
    </p:spTree>
    <p:extLst>
      <p:ext uri="{BB962C8B-B14F-4D97-AF65-F5344CB8AC3E}">
        <p14:creationId xmlns:p14="http://schemas.microsoft.com/office/powerpoint/2010/main" val="86271395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4797"/>
          </a:xfrm>
        </p:spPr>
        <p:txBody>
          <a:bodyPr/>
          <a:lstStyle/>
          <a:p>
            <a:r>
              <a:rPr lang="en-US" dirty="0"/>
              <a:t>Disable </a:t>
            </a:r>
            <a:r>
              <a:rPr lang="en-US" dirty="0" err="1"/>
              <a:t>ToDo</a:t>
            </a:r>
            <a:r>
              <a:rPr lang="en-US" dirty="0"/>
              <a:t> &amp; Planner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4563"/>
            <a:ext cx="11600656" cy="502920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disableplanList</a:t>
            </a:r>
            <a:r>
              <a:rPr lang="en-US" dirty="0"/>
              <a:t>=@("BPOS_S_TODO_2", " PROJECTWORKMANAGEMENT",</a:t>
            </a:r>
            <a:br>
              <a:rPr lang="en-US" dirty="0"/>
            </a:br>
            <a:r>
              <a:rPr lang="en-US" dirty="0"/>
              <a:t> 	"&lt;</a:t>
            </a:r>
            <a:r>
              <a:rPr lang="en-US" i="1" dirty="0"/>
              <a:t>Other Disabled Licenses</a:t>
            </a:r>
            <a:r>
              <a:rPr lang="en-US" dirty="0"/>
              <a:t>&gt;")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$cred = Get-Credential -</a:t>
            </a:r>
            <a:r>
              <a:rPr lang="en-US" dirty="0" err="1"/>
              <a:t>UserName</a:t>
            </a:r>
            <a:r>
              <a:rPr lang="en-US" dirty="0"/>
              <a:t> "&lt;</a:t>
            </a:r>
            <a:r>
              <a:rPr lang="en-US" i="1" dirty="0"/>
              <a:t>Your Global Admin Account</a:t>
            </a:r>
            <a:r>
              <a:rPr lang="en-US" dirty="0"/>
              <a:t>&gt;" </a:t>
            </a:r>
            <a:br>
              <a:rPr lang="en-US" dirty="0"/>
            </a:br>
            <a:r>
              <a:rPr lang="en-US" dirty="0"/>
              <a:t>	-Message "Enter O365 Global Admin Credentials"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Connect-</a:t>
            </a:r>
            <a:r>
              <a:rPr lang="en-US" dirty="0" err="1"/>
              <a:t>MsolService</a:t>
            </a:r>
            <a:r>
              <a:rPr lang="en-US" dirty="0"/>
              <a:t> -Credential $cred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AccountSku</a:t>
            </a:r>
            <a:r>
              <a:rPr lang="en-US" dirty="0"/>
              <a:t> = Get-</a:t>
            </a:r>
            <a:r>
              <a:rPr lang="en-US" dirty="0" err="1"/>
              <a:t>MsolAccountSku</a:t>
            </a:r>
            <a:r>
              <a:rPr lang="en-US" dirty="0"/>
              <a:t> | </a:t>
            </a:r>
            <a:br>
              <a:rPr lang="en-US" dirty="0"/>
            </a:br>
            <a:r>
              <a:rPr lang="en-US" dirty="0"/>
              <a:t>	Where-Object {$_.</a:t>
            </a:r>
            <a:r>
              <a:rPr lang="en-US" dirty="0" err="1"/>
              <a:t>SkuPartNumber</a:t>
            </a:r>
            <a:r>
              <a:rPr lang="en-US" dirty="0"/>
              <a:t> -</a:t>
            </a:r>
            <a:r>
              <a:rPr lang="en-US" dirty="0" err="1"/>
              <a:t>eq</a:t>
            </a:r>
            <a:r>
              <a:rPr lang="en-US" dirty="0"/>
              <a:t> 'ENTERPRISEPACK'}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NewSkU</a:t>
            </a:r>
            <a:r>
              <a:rPr lang="en-US" dirty="0"/>
              <a:t> = New-</a:t>
            </a:r>
            <a:r>
              <a:rPr lang="en-US" dirty="0" err="1"/>
              <a:t>MsolLicenseOptions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AccountSkuId</a:t>
            </a:r>
            <a:r>
              <a:rPr lang="en-US" dirty="0"/>
              <a:t> $</a:t>
            </a:r>
            <a:r>
              <a:rPr lang="en-US" dirty="0" err="1"/>
              <a:t>AccountSku.AccountSkuid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DisabledPlans</a:t>
            </a:r>
            <a:r>
              <a:rPr lang="en-US" dirty="0"/>
              <a:t> $</a:t>
            </a:r>
            <a:r>
              <a:rPr lang="en-US" dirty="0" err="1"/>
              <a:t>disableplanList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Set-</a:t>
            </a:r>
            <a:r>
              <a:rPr lang="en-US" dirty="0" err="1"/>
              <a:t>MsolUserLicense</a:t>
            </a:r>
            <a:r>
              <a:rPr lang="en-US" dirty="0"/>
              <a:t> -</a:t>
            </a:r>
            <a:r>
              <a:rPr lang="en-US" dirty="0" err="1"/>
              <a:t>UserPrincipalName</a:t>
            </a:r>
            <a:r>
              <a:rPr lang="en-US" dirty="0"/>
              <a:t> "</a:t>
            </a:r>
            <a:r>
              <a:rPr lang="en-US" i="1" dirty="0"/>
              <a:t>&lt;User Account to disable&gt;"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LicenseOptions</a:t>
            </a:r>
            <a:r>
              <a:rPr lang="en-US" dirty="0"/>
              <a:t> $</a:t>
            </a:r>
            <a:r>
              <a:rPr lang="en-US" dirty="0" err="1"/>
              <a:t>NewSkU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(Get-MsolUser –</a:t>
            </a:r>
            <a:r>
              <a:rPr lang="en-US" dirty="0" err="1"/>
              <a:t>UserPrincipalName</a:t>
            </a:r>
            <a:r>
              <a:rPr lang="en-US" dirty="0"/>
              <a:t> "</a:t>
            </a:r>
            <a:r>
              <a:rPr lang="en-US" i="1" dirty="0"/>
              <a:t>&lt;User Account to disable&gt;"</a:t>
            </a:r>
            <a:r>
              <a:rPr lang="en-US" dirty="0"/>
              <a:t>).</a:t>
            </a:r>
            <a:r>
              <a:rPr lang="en-US" dirty="0" err="1"/>
              <a:t>Licenses.ServiceStatus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368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121C-C46B-4D7C-B1D8-1BD035BA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A0EB-F5B9-4088-AC1F-31484CC1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Planner</a:t>
            </a:r>
          </a:p>
          <a:p>
            <a:pPr lvl="1"/>
            <a:r>
              <a:rPr lang="en-US" dirty="0"/>
              <a:t>Best for a Team </a:t>
            </a:r>
          </a:p>
          <a:p>
            <a:pPr lvl="1"/>
            <a:r>
              <a:rPr lang="en-US" dirty="0"/>
              <a:t>Mobile App Available</a:t>
            </a:r>
          </a:p>
          <a:p>
            <a:pPr lvl="1"/>
            <a:r>
              <a:rPr lang="en-US" dirty="0" err="1"/>
              <a:t>KanBan</a:t>
            </a:r>
            <a:r>
              <a:rPr lang="en-US" dirty="0"/>
              <a:t> card view</a:t>
            </a:r>
          </a:p>
          <a:p>
            <a:r>
              <a:rPr lang="en-US" dirty="0" err="1"/>
              <a:t>ToDo</a:t>
            </a:r>
            <a:endParaRPr lang="en-US" dirty="0"/>
          </a:p>
          <a:p>
            <a:pPr lvl="1"/>
            <a:r>
              <a:rPr lang="en-US" dirty="0"/>
              <a:t>Focus on things tasks for Today</a:t>
            </a:r>
          </a:p>
          <a:p>
            <a:pPr lvl="1"/>
            <a:r>
              <a:rPr lang="en-US" dirty="0"/>
              <a:t>Mobile App Available</a:t>
            </a:r>
          </a:p>
          <a:p>
            <a:r>
              <a:rPr lang="en-US" dirty="0"/>
              <a:t>Tasks</a:t>
            </a:r>
          </a:p>
          <a:p>
            <a:pPr lvl="1"/>
            <a:r>
              <a:rPr lang="en-US" dirty="0"/>
              <a:t>Integrated with Outlook desktop and OWA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8928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2A9-A40C-4E0A-8EAB-10F1968DE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5BD8-F155-419A-B1BC-7DDC16BFA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PowerPoint and Sway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5A3C35-6D41-48DD-8B14-EE33B7194D37}"/>
              </a:ext>
            </a:extLst>
          </p:cNvPr>
          <p:cNvGrpSpPr>
            <a:grpSpLocks noChangeAspect="1"/>
          </p:cNvGrpSpPr>
          <p:nvPr/>
        </p:nvGrpSpPr>
        <p:grpSpPr>
          <a:xfrm>
            <a:off x="771466" y="3846014"/>
            <a:ext cx="1714318" cy="822960"/>
            <a:chOff x="1738023" y="3733331"/>
            <a:chExt cx="1686775" cy="809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DFF617-FB87-4EF6-9BE6-70C0CF7E3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3733331"/>
              <a:ext cx="809738" cy="8097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93C769-0F6A-4695-BB74-740C23265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3733331"/>
              <a:ext cx="80973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57331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6E69-93F6-4E81-8A98-4B6C8405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28601"/>
            <a:ext cx="11176000" cy="666385"/>
          </a:xfrm>
        </p:spPr>
        <p:txBody>
          <a:bodyPr/>
          <a:lstStyle/>
          <a:p>
            <a:r>
              <a:rPr lang="en-US" dirty="0"/>
              <a:t>PowerPoint and Sway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0614-43E2-4FB8-9F61-951A565FE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1614BD-A319-4DE9-A081-E08A04BA860E}"/>
              </a:ext>
            </a:extLst>
          </p:cNvPr>
          <p:cNvGrpSpPr>
            <a:grpSpLocks noChangeAspect="1"/>
          </p:cNvGrpSpPr>
          <p:nvPr/>
        </p:nvGrpSpPr>
        <p:grpSpPr>
          <a:xfrm rot="20820000">
            <a:off x="2291523" y="2769270"/>
            <a:ext cx="2781005" cy="1335024"/>
            <a:chOff x="1738023" y="3733331"/>
            <a:chExt cx="1686775" cy="8097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FDFA50-A0D9-423E-8C0F-7F5D74D4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023" y="3733331"/>
              <a:ext cx="809738" cy="8097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BBF04A-8316-4E2E-8974-18A4E806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060" y="3733331"/>
              <a:ext cx="809738" cy="809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31439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6CF12F-80BA-433C-8F60-AEC42467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9C230-5DA1-4DCB-B2E7-DC876667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PowerPoint -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Disable Office 365 </a:t>
            </a:r>
            <a:r>
              <a:rPr lang="en-US" dirty="0" err="1"/>
              <a:t>ProPlus</a:t>
            </a:r>
            <a:r>
              <a:rPr lang="en-US" dirty="0"/>
              <a:t> licensing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Sway – On by default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Enable External Sharing and Data Sources under </a:t>
            </a:r>
            <a:br>
              <a:rPr lang="en-US" dirty="0"/>
            </a:br>
            <a:r>
              <a:rPr lang="en-US" dirty="0"/>
              <a:t>Settings&gt;Services &amp; add-ins&gt;Sway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Remove User License (Users can still sign up for free service)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79278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474-418B-475E-B2A0-00E5CAA9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1"/>
            <a:ext cx="11176000" cy="664797"/>
          </a:xfrm>
        </p:spPr>
        <p:txBody>
          <a:bodyPr/>
          <a:lstStyle/>
          <a:p>
            <a:r>
              <a:rPr lang="en-US" dirty="0"/>
              <a:t>Disable Sway License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021E4-3FDE-444B-B027-0E34E424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84563"/>
            <a:ext cx="11600656" cy="50292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disableplanList</a:t>
            </a:r>
            <a:r>
              <a:rPr lang="en-US" dirty="0"/>
              <a:t>=@(“SWAY", "&lt;</a:t>
            </a:r>
            <a:r>
              <a:rPr lang="en-US" i="1" dirty="0"/>
              <a:t>Other Disabled Licenses</a:t>
            </a:r>
            <a:r>
              <a:rPr lang="en-US" dirty="0"/>
              <a:t>&gt;")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$cred = Get-Credential -</a:t>
            </a:r>
            <a:r>
              <a:rPr lang="en-US" dirty="0" err="1"/>
              <a:t>UserName</a:t>
            </a:r>
            <a:r>
              <a:rPr lang="en-US" dirty="0"/>
              <a:t> "&lt;</a:t>
            </a:r>
            <a:r>
              <a:rPr lang="en-US" i="1" dirty="0"/>
              <a:t>Your Global Admin Account</a:t>
            </a:r>
            <a:r>
              <a:rPr lang="en-US" dirty="0"/>
              <a:t>&gt;" </a:t>
            </a:r>
            <a:br>
              <a:rPr lang="en-US" dirty="0"/>
            </a:br>
            <a:r>
              <a:rPr lang="en-US" dirty="0"/>
              <a:t>	-Message "Enter O365 Global Admin Credentials"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Connect-</a:t>
            </a:r>
            <a:r>
              <a:rPr lang="en-US" dirty="0" err="1"/>
              <a:t>MsolService</a:t>
            </a:r>
            <a:r>
              <a:rPr lang="en-US" dirty="0"/>
              <a:t> -Credential $cred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AccountSku</a:t>
            </a:r>
            <a:r>
              <a:rPr lang="en-US" dirty="0"/>
              <a:t> = Get-</a:t>
            </a:r>
            <a:r>
              <a:rPr lang="en-US" dirty="0" err="1"/>
              <a:t>MsolAccountSku</a:t>
            </a:r>
            <a:r>
              <a:rPr lang="en-US" dirty="0"/>
              <a:t> | </a:t>
            </a:r>
            <a:br>
              <a:rPr lang="en-US" dirty="0"/>
            </a:br>
            <a:r>
              <a:rPr lang="en-US" dirty="0"/>
              <a:t>	Where-Object {$_.</a:t>
            </a:r>
            <a:r>
              <a:rPr lang="en-US" dirty="0" err="1"/>
              <a:t>SkuPartNumber</a:t>
            </a:r>
            <a:r>
              <a:rPr lang="en-US" dirty="0"/>
              <a:t> -</a:t>
            </a:r>
            <a:r>
              <a:rPr lang="en-US" dirty="0" err="1"/>
              <a:t>eq</a:t>
            </a:r>
            <a:r>
              <a:rPr lang="en-US" dirty="0"/>
              <a:t> 'ENTERPRISEPACK'}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$</a:t>
            </a:r>
            <a:r>
              <a:rPr lang="en-US" dirty="0" err="1"/>
              <a:t>NewSkU</a:t>
            </a:r>
            <a:r>
              <a:rPr lang="en-US" dirty="0"/>
              <a:t> = New-</a:t>
            </a:r>
            <a:r>
              <a:rPr lang="en-US" dirty="0" err="1"/>
              <a:t>MsolLicenseOptions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AccountSkuId</a:t>
            </a:r>
            <a:r>
              <a:rPr lang="en-US" dirty="0"/>
              <a:t> $</a:t>
            </a:r>
            <a:r>
              <a:rPr lang="en-US" dirty="0" err="1"/>
              <a:t>AccountSku.AccountSkuid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DisabledPlans</a:t>
            </a:r>
            <a:r>
              <a:rPr lang="en-US" dirty="0"/>
              <a:t> $</a:t>
            </a:r>
            <a:r>
              <a:rPr lang="en-US" dirty="0" err="1"/>
              <a:t>disableplanList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Set-</a:t>
            </a:r>
            <a:r>
              <a:rPr lang="en-US" dirty="0" err="1"/>
              <a:t>MsolUserLicense</a:t>
            </a:r>
            <a:r>
              <a:rPr lang="en-US" dirty="0"/>
              <a:t> -</a:t>
            </a:r>
            <a:r>
              <a:rPr lang="en-US" dirty="0" err="1"/>
              <a:t>UserPrincipalName</a:t>
            </a:r>
            <a:r>
              <a:rPr lang="en-US" dirty="0"/>
              <a:t> "</a:t>
            </a:r>
            <a:r>
              <a:rPr lang="en-US" i="1" dirty="0"/>
              <a:t>&lt;User Account to disable&gt;"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-</a:t>
            </a:r>
            <a:r>
              <a:rPr lang="en-US" dirty="0" err="1"/>
              <a:t>LicenseOptions</a:t>
            </a:r>
            <a:r>
              <a:rPr lang="en-US" dirty="0"/>
              <a:t> $</a:t>
            </a:r>
            <a:r>
              <a:rPr lang="en-US" dirty="0" err="1"/>
              <a:t>NewSkU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(Get-MsolUser –</a:t>
            </a:r>
            <a:r>
              <a:rPr lang="en-US" dirty="0" err="1"/>
              <a:t>UserPrincipalName</a:t>
            </a:r>
            <a:r>
              <a:rPr lang="en-US" dirty="0"/>
              <a:t> "</a:t>
            </a:r>
            <a:r>
              <a:rPr lang="en-US" i="1" dirty="0"/>
              <a:t>&lt;User Account to disable&gt;"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.</a:t>
            </a:r>
            <a:r>
              <a:rPr lang="en-US" dirty="0" err="1"/>
              <a:t>Licenses.ServiceStatus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7693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121C-C46B-4D7C-B1D8-1BD035BA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FA0EB-F5B9-4088-AC1F-31484CC12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PowerPoint</a:t>
            </a:r>
          </a:p>
          <a:p>
            <a:pPr lvl="1"/>
            <a:r>
              <a:rPr lang="en-US" dirty="0"/>
              <a:t>Primarily a Desktop application</a:t>
            </a:r>
          </a:p>
          <a:p>
            <a:pPr lvl="1"/>
            <a:r>
              <a:rPr lang="en-US" dirty="0"/>
              <a:t>Best for a live presentation</a:t>
            </a:r>
          </a:p>
          <a:p>
            <a:pPr lvl="1"/>
            <a:r>
              <a:rPr lang="en-US" dirty="0"/>
              <a:t>More fine grained control over final presentation</a:t>
            </a:r>
          </a:p>
          <a:p>
            <a:r>
              <a:rPr lang="en-US" dirty="0"/>
              <a:t>Sway</a:t>
            </a:r>
          </a:p>
          <a:p>
            <a:pPr lvl="1"/>
            <a:r>
              <a:rPr lang="en-US" dirty="0"/>
              <a:t>A Web based application</a:t>
            </a:r>
          </a:p>
          <a:p>
            <a:pPr lvl="1"/>
            <a:r>
              <a:rPr lang="en-US" dirty="0"/>
              <a:t>Best for online and on-demand presentation</a:t>
            </a:r>
          </a:p>
          <a:p>
            <a:pPr lvl="1"/>
            <a:r>
              <a:rPr lang="en-US" dirty="0"/>
              <a:t>Better for rich media presentations that rely more on images, video, and style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30674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42A9-A40C-4E0A-8EAB-10F1968DE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25BD8-F155-419A-B1BC-7DDC16BFA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StaffHub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0C5FA-1A61-478A-B197-C163F4B2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67" y="3846014"/>
            <a:ext cx="178599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65309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53BC-F153-4D31-B782-426D3ACF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92BBF54-9FAC-4B7C-90EF-34C2BA5A42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48A40-165B-4CA7-B584-A6657D182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0000">
            <a:off x="2846232" y="3127163"/>
            <a:ext cx="1785999" cy="8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3838804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Talks at SharePoint Fest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2F701-51E0-4603-A320-C3595F47AFC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3" y="1500273"/>
            <a:ext cx="11426467" cy="48731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WF101 - Workflows and Forms in Microsoft world - when to use what? - Asif Rehmani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OFF 202 - Office 365 Groups - The Ultimate Guide - Benjamin Niaulin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BV101 - Increasing Project Efficiency using Microsoft Teams - </a:t>
            </a:r>
            <a:r>
              <a:rPr lang="en-US" sz="2200" dirty="0" err="1"/>
              <a:t>Haniel</a:t>
            </a:r>
            <a:r>
              <a:rPr lang="en-US" sz="2200" dirty="0"/>
              <a:t> </a:t>
            </a:r>
            <a:r>
              <a:rPr lang="en-US" sz="2200" dirty="0" err="1"/>
              <a:t>Croitoru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WF102 - Introduction to Microsoft Flow- Daniel Glenn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PWR102 - PowerApps for SharePoint Users – Wes Preston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PWR103 - Power Up SharePoint with PowerApps - Bobby Chang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WF104 - Approvals in Flow - Scott Shearer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ADM106 - Microsoft Teams for Administrators - Matthew J. Bailey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PWR201 - Introduction to Office 365 Groups - Drew Madelung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PWR303 - Learn what's new and coming with Office 365 Business Apps (SharePoint, PowerApps, Flow, Forms) - Chris McNulty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408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59475" y="275463"/>
            <a:ext cx="11633460" cy="61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84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4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365: Universal Toolkit for Teamwork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468C17-5F0E-4505-BD64-E479400D9927}"/>
              </a:ext>
            </a:extLst>
          </p:cNvPr>
          <p:cNvGrpSpPr>
            <a:grpSpLocks noChangeAspect="1"/>
          </p:cNvGrpSpPr>
          <p:nvPr/>
        </p:nvGrpSpPr>
        <p:grpSpPr>
          <a:xfrm>
            <a:off x="921778" y="2442144"/>
            <a:ext cx="960173" cy="865499"/>
            <a:chOff x="5880828" y="1920074"/>
            <a:chExt cx="376419" cy="3224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DEEB7A-2EF3-4AC4-824F-B46A3FB49EE7}"/>
                </a:ext>
              </a:extLst>
            </p:cNvPr>
            <p:cNvGrpSpPr/>
            <p:nvPr/>
          </p:nvGrpSpPr>
          <p:grpSpPr>
            <a:xfrm>
              <a:off x="5880828" y="1920074"/>
              <a:ext cx="292436" cy="201413"/>
              <a:chOff x="8323133" y="1659154"/>
              <a:chExt cx="394219" cy="271516"/>
            </a:xfrm>
          </p:grpSpPr>
          <p:sp>
            <p:nvSpPr>
              <p:cNvPr id="50" name="Freeform 2153">
                <a:extLst>
                  <a:ext uri="{FF2B5EF4-FFF2-40B4-BE49-F238E27FC236}">
                    <a16:creationId xmlns:a16="http://schemas.microsoft.com/office/drawing/2014/main" id="{E60F73DB-C2FC-4285-BEC3-ADF62B901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23133" y="1659154"/>
                <a:ext cx="394219" cy="271516"/>
              </a:xfrm>
              <a:custGeom>
                <a:avLst/>
                <a:gdLst>
                  <a:gd name="T0" fmla="*/ 283 w 302"/>
                  <a:gd name="T1" fmla="*/ 189 h 208"/>
                  <a:gd name="T2" fmla="*/ 19 w 302"/>
                  <a:gd name="T3" fmla="*/ 189 h 208"/>
                  <a:gd name="T4" fmla="*/ 19 w 302"/>
                  <a:gd name="T5" fmla="*/ 19 h 208"/>
                  <a:gd name="T6" fmla="*/ 283 w 302"/>
                  <a:gd name="T7" fmla="*/ 19 h 208"/>
                  <a:gd name="T8" fmla="*/ 283 w 302"/>
                  <a:gd name="T9" fmla="*/ 189 h 208"/>
                  <a:gd name="T10" fmla="*/ 302 w 302"/>
                  <a:gd name="T11" fmla="*/ 0 h 208"/>
                  <a:gd name="T12" fmla="*/ 0 w 302"/>
                  <a:gd name="T13" fmla="*/ 0 h 208"/>
                  <a:gd name="T14" fmla="*/ 0 w 302"/>
                  <a:gd name="T15" fmla="*/ 208 h 208"/>
                  <a:gd name="T16" fmla="*/ 302 w 302"/>
                  <a:gd name="T17" fmla="*/ 208 h 208"/>
                  <a:gd name="T18" fmla="*/ 302 w 302"/>
                  <a:gd name="T19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208">
                    <a:moveTo>
                      <a:pt x="283" y="189"/>
                    </a:moveTo>
                    <a:lnTo>
                      <a:pt x="19" y="189"/>
                    </a:lnTo>
                    <a:lnTo>
                      <a:pt x="19" y="19"/>
                    </a:lnTo>
                    <a:lnTo>
                      <a:pt x="283" y="19"/>
                    </a:lnTo>
                    <a:lnTo>
                      <a:pt x="283" y="189"/>
                    </a:lnTo>
                    <a:close/>
                    <a:moveTo>
                      <a:pt x="302" y="0"/>
                    </a:moveTo>
                    <a:lnTo>
                      <a:pt x="0" y="0"/>
                    </a:lnTo>
                    <a:lnTo>
                      <a:pt x="0" y="208"/>
                    </a:lnTo>
                    <a:lnTo>
                      <a:pt x="302" y="208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Freeform 2154">
                <a:extLst>
                  <a:ext uri="{FF2B5EF4-FFF2-40B4-BE49-F238E27FC236}">
                    <a16:creationId xmlns:a16="http://schemas.microsoft.com/office/drawing/2014/main" id="{6ABD8B58-2556-4301-B715-C3283D149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354" y="1659154"/>
                <a:ext cx="386388" cy="148811"/>
              </a:xfrm>
              <a:custGeom>
                <a:avLst/>
                <a:gdLst>
                  <a:gd name="T0" fmla="*/ 147 w 296"/>
                  <a:gd name="T1" fmla="*/ 114 h 114"/>
                  <a:gd name="T2" fmla="*/ 0 w 296"/>
                  <a:gd name="T3" fmla="*/ 17 h 114"/>
                  <a:gd name="T4" fmla="*/ 12 w 296"/>
                  <a:gd name="T5" fmla="*/ 0 h 114"/>
                  <a:gd name="T6" fmla="*/ 147 w 296"/>
                  <a:gd name="T7" fmla="*/ 92 h 114"/>
                  <a:gd name="T8" fmla="*/ 284 w 296"/>
                  <a:gd name="T9" fmla="*/ 0 h 114"/>
                  <a:gd name="T10" fmla="*/ 296 w 296"/>
                  <a:gd name="T11" fmla="*/ 17 h 114"/>
                  <a:gd name="T12" fmla="*/ 147 w 296"/>
                  <a:gd name="T13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14">
                    <a:moveTo>
                      <a:pt x="147" y="114"/>
                    </a:moveTo>
                    <a:lnTo>
                      <a:pt x="0" y="17"/>
                    </a:lnTo>
                    <a:lnTo>
                      <a:pt x="12" y="0"/>
                    </a:lnTo>
                    <a:lnTo>
                      <a:pt x="147" y="92"/>
                    </a:lnTo>
                    <a:lnTo>
                      <a:pt x="284" y="0"/>
                    </a:lnTo>
                    <a:lnTo>
                      <a:pt x="296" y="17"/>
                    </a:lnTo>
                    <a:lnTo>
                      <a:pt x="147" y="114"/>
                    </a:lnTo>
                    <a:close/>
                  </a:path>
                </a:pathLst>
              </a:custGeom>
              <a:solidFill>
                <a:schemeClr val="accent1"/>
              </a:solidFill>
              <a:ln w="190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EE587D-809A-4847-A762-C8A1B69866AC}"/>
                </a:ext>
              </a:extLst>
            </p:cNvPr>
            <p:cNvGrpSpPr/>
            <p:nvPr/>
          </p:nvGrpSpPr>
          <p:grpSpPr>
            <a:xfrm>
              <a:off x="6012692" y="2017855"/>
              <a:ext cx="244555" cy="224649"/>
              <a:chOff x="6012694" y="2017858"/>
              <a:chExt cx="333379" cy="306244"/>
            </a:xfrm>
          </p:grpSpPr>
          <p:sp>
            <p:nvSpPr>
              <p:cNvPr id="24" name="Freeform 1862">
                <a:extLst>
                  <a:ext uri="{FF2B5EF4-FFF2-40B4-BE49-F238E27FC236}">
                    <a16:creationId xmlns:a16="http://schemas.microsoft.com/office/drawing/2014/main" id="{FC4B736A-8E23-4F18-BA98-094A7DB4D42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6012694" y="2032532"/>
                <a:ext cx="333379" cy="29157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Rectangle 1846">
                <a:extLst>
                  <a:ext uri="{FF2B5EF4-FFF2-40B4-BE49-F238E27FC236}">
                    <a16:creationId xmlns:a16="http://schemas.microsoft.com/office/drawing/2014/main" id="{E6D06F8F-B9F4-4FDD-AFDA-1681319FB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165" y="2120631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Rectangle 1847">
                <a:extLst>
                  <a:ext uri="{FF2B5EF4-FFF2-40B4-BE49-F238E27FC236}">
                    <a16:creationId xmlns:a16="http://schemas.microsoft.com/office/drawing/2014/main" id="{5A3D8A71-16B8-42AE-A289-70B7FFDB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650" y="2222502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Rectangle 1848">
                <a:extLst>
                  <a:ext uri="{FF2B5EF4-FFF2-40B4-BE49-F238E27FC236}">
                    <a16:creationId xmlns:a16="http://schemas.microsoft.com/office/drawing/2014/main" id="{F0971E89-D0AE-4A97-B44A-531FD91B7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036" y="2120631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Rectangle 1849">
                <a:extLst>
                  <a:ext uri="{FF2B5EF4-FFF2-40B4-BE49-F238E27FC236}">
                    <a16:creationId xmlns:a16="http://schemas.microsoft.com/office/drawing/2014/main" id="{24C78BA1-167A-47E2-A27E-96159DD5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650" y="2120631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Rectangle 1850">
                <a:extLst>
                  <a:ext uri="{FF2B5EF4-FFF2-40B4-BE49-F238E27FC236}">
                    <a16:creationId xmlns:a16="http://schemas.microsoft.com/office/drawing/2014/main" id="{9ADD04D2-0A13-46D8-9CCC-6993D02D2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165" y="2154888"/>
                <a:ext cx="17129" cy="162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Rectangle 1851">
                <a:extLst>
                  <a:ext uri="{FF2B5EF4-FFF2-40B4-BE49-F238E27FC236}">
                    <a16:creationId xmlns:a16="http://schemas.microsoft.com/office/drawing/2014/main" id="{77406FBA-5A84-4684-84A4-97C5F3CA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779" y="2154888"/>
                <a:ext cx="17129" cy="162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Rectangle 1852">
                <a:extLst>
                  <a:ext uri="{FF2B5EF4-FFF2-40B4-BE49-F238E27FC236}">
                    <a16:creationId xmlns:a16="http://schemas.microsoft.com/office/drawing/2014/main" id="{83E31ADC-7202-400F-A7C7-3DEDAC197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036" y="2154888"/>
                <a:ext cx="17129" cy="162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Rectangle 1853">
                <a:extLst>
                  <a:ext uri="{FF2B5EF4-FFF2-40B4-BE49-F238E27FC236}">
                    <a16:creationId xmlns:a16="http://schemas.microsoft.com/office/drawing/2014/main" id="{1D4E5620-550A-44E5-8DC7-C9AA0ADA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650" y="2154888"/>
                <a:ext cx="17129" cy="1622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Rectangle 1854">
                <a:extLst>
                  <a:ext uri="{FF2B5EF4-FFF2-40B4-BE49-F238E27FC236}">
                    <a16:creationId xmlns:a16="http://schemas.microsoft.com/office/drawing/2014/main" id="{C8F19B47-A1EE-4690-A496-8EE34CF2D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165" y="2188244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Rectangle 1855">
                <a:extLst>
                  <a:ext uri="{FF2B5EF4-FFF2-40B4-BE49-F238E27FC236}">
                    <a16:creationId xmlns:a16="http://schemas.microsoft.com/office/drawing/2014/main" id="{61C3422D-CB59-439C-BC20-CFE80AEBE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779" y="2188244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Rectangle 1856">
                <a:extLst>
                  <a:ext uri="{FF2B5EF4-FFF2-40B4-BE49-F238E27FC236}">
                    <a16:creationId xmlns:a16="http://schemas.microsoft.com/office/drawing/2014/main" id="{5221E1C1-AB33-40FA-9A8C-4EF2F7F6F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036" y="2188244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Rectangle 1857">
                <a:extLst>
                  <a:ext uri="{FF2B5EF4-FFF2-40B4-BE49-F238E27FC236}">
                    <a16:creationId xmlns:a16="http://schemas.microsoft.com/office/drawing/2014/main" id="{00809C57-3432-4647-8F1F-C91F6A963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650" y="2188244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Rectangle 1858">
                <a:extLst>
                  <a:ext uri="{FF2B5EF4-FFF2-40B4-BE49-F238E27FC236}">
                    <a16:creationId xmlns:a16="http://schemas.microsoft.com/office/drawing/2014/main" id="{E6BACE00-A9DA-4092-A776-10122B8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165" y="2222502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Rectangle 1859">
                <a:extLst>
                  <a:ext uri="{FF2B5EF4-FFF2-40B4-BE49-F238E27FC236}">
                    <a16:creationId xmlns:a16="http://schemas.microsoft.com/office/drawing/2014/main" id="{253CB73B-F164-47E7-8275-265FADD09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779" y="2222502"/>
                <a:ext cx="17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Rectangle 1860">
                <a:extLst>
                  <a:ext uri="{FF2B5EF4-FFF2-40B4-BE49-F238E27FC236}">
                    <a16:creationId xmlns:a16="http://schemas.microsoft.com/office/drawing/2014/main" id="{C98ADA60-10FA-48DA-9C31-9DA1F197E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779" y="2017858"/>
                <a:ext cx="17129" cy="51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Rectangle 1861">
                <a:extLst>
                  <a:ext uri="{FF2B5EF4-FFF2-40B4-BE49-F238E27FC236}">
                    <a16:creationId xmlns:a16="http://schemas.microsoft.com/office/drawing/2014/main" id="{C774FD93-A6EC-4FBE-A8CC-7CE6050C8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0036" y="2017858"/>
                <a:ext cx="17129" cy="513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Freeform 1862">
                <a:extLst>
                  <a:ext uri="{FF2B5EF4-FFF2-40B4-BE49-F238E27FC236}">
                    <a16:creationId xmlns:a16="http://schemas.microsoft.com/office/drawing/2014/main" id="{33F2FCEC-46EC-45F6-A32E-24C9F3633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5392" y="2034987"/>
                <a:ext cx="273159" cy="238902"/>
              </a:xfrm>
              <a:custGeom>
                <a:avLst/>
                <a:gdLst>
                  <a:gd name="T0" fmla="*/ 284 w 303"/>
                  <a:gd name="T1" fmla="*/ 246 h 265"/>
                  <a:gd name="T2" fmla="*/ 19 w 303"/>
                  <a:gd name="T3" fmla="*/ 246 h 265"/>
                  <a:gd name="T4" fmla="*/ 19 w 303"/>
                  <a:gd name="T5" fmla="*/ 19 h 265"/>
                  <a:gd name="T6" fmla="*/ 284 w 303"/>
                  <a:gd name="T7" fmla="*/ 19 h 265"/>
                  <a:gd name="T8" fmla="*/ 284 w 303"/>
                  <a:gd name="T9" fmla="*/ 246 h 265"/>
                  <a:gd name="T10" fmla="*/ 303 w 303"/>
                  <a:gd name="T11" fmla="*/ 0 h 265"/>
                  <a:gd name="T12" fmla="*/ 0 w 303"/>
                  <a:gd name="T13" fmla="*/ 0 h 265"/>
                  <a:gd name="T14" fmla="*/ 0 w 303"/>
                  <a:gd name="T15" fmla="*/ 265 h 265"/>
                  <a:gd name="T16" fmla="*/ 303 w 303"/>
                  <a:gd name="T17" fmla="*/ 265 h 265"/>
                  <a:gd name="T18" fmla="*/ 303 w 303"/>
                  <a:gd name="T1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3" h="265">
                    <a:moveTo>
                      <a:pt x="284" y="246"/>
                    </a:moveTo>
                    <a:lnTo>
                      <a:pt x="19" y="246"/>
                    </a:lnTo>
                    <a:lnTo>
                      <a:pt x="19" y="19"/>
                    </a:lnTo>
                    <a:lnTo>
                      <a:pt x="284" y="19"/>
                    </a:lnTo>
                    <a:lnTo>
                      <a:pt x="284" y="246"/>
                    </a:lnTo>
                    <a:close/>
                    <a:moveTo>
                      <a:pt x="303" y="0"/>
                    </a:moveTo>
                    <a:lnTo>
                      <a:pt x="0" y="0"/>
                    </a:lnTo>
                    <a:lnTo>
                      <a:pt x="0" y="265"/>
                    </a:lnTo>
                    <a:lnTo>
                      <a:pt x="303" y="26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Rectangle 1863">
                <a:extLst>
                  <a:ext uri="{FF2B5EF4-FFF2-40B4-BE49-F238E27FC236}">
                    <a16:creationId xmlns:a16="http://schemas.microsoft.com/office/drawing/2014/main" id="{C94E78AC-AA98-4BCF-9F3F-07ED2BCC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4407" y="2086373"/>
                <a:ext cx="255129" cy="17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E4091B0-A4AC-489A-A445-81947AF288A3}"/>
              </a:ext>
            </a:extLst>
          </p:cNvPr>
          <p:cNvGrpSpPr>
            <a:grpSpLocks noChangeAspect="1"/>
          </p:cNvGrpSpPr>
          <p:nvPr/>
        </p:nvGrpSpPr>
        <p:grpSpPr>
          <a:xfrm>
            <a:off x="3344595" y="2461886"/>
            <a:ext cx="929801" cy="673807"/>
            <a:chOff x="689910" y="4654336"/>
            <a:chExt cx="302278" cy="205637"/>
          </a:xfrm>
          <a:solidFill>
            <a:schemeClr val="accent1"/>
          </a:solidFill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F5B825F-D2F0-442D-89E7-4882B551808A}"/>
                </a:ext>
              </a:extLst>
            </p:cNvPr>
            <p:cNvGrpSpPr/>
            <p:nvPr/>
          </p:nvGrpSpPr>
          <p:grpSpPr>
            <a:xfrm>
              <a:off x="689910" y="4654336"/>
              <a:ext cx="242678" cy="175179"/>
              <a:chOff x="673036" y="4654336"/>
              <a:chExt cx="242678" cy="175179"/>
            </a:xfrm>
            <a:grpFill/>
          </p:grpSpPr>
          <p:sp>
            <p:nvSpPr>
              <p:cNvPr id="143" name="Rectangle 2050">
                <a:extLst>
                  <a:ext uri="{FF2B5EF4-FFF2-40B4-BE49-F238E27FC236}">
                    <a16:creationId xmlns:a16="http://schemas.microsoft.com/office/drawing/2014/main" id="{70951EB6-BB8D-499A-B276-CA444F523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142" y="4794961"/>
                <a:ext cx="14464" cy="3053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4" name="Rectangle 2051">
                <a:extLst>
                  <a:ext uri="{FF2B5EF4-FFF2-40B4-BE49-F238E27FC236}">
                    <a16:creationId xmlns:a16="http://schemas.microsoft.com/office/drawing/2014/main" id="{852670D5-9755-4FCB-80BE-F78F5B17D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607" y="4814247"/>
                <a:ext cx="75536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5" name="Freeform 2052">
                <a:extLst>
                  <a:ext uri="{FF2B5EF4-FFF2-40B4-BE49-F238E27FC236}">
                    <a16:creationId xmlns:a16="http://schemas.microsoft.com/office/drawing/2014/main" id="{071FD3B8-4C16-43ED-8B7E-C67364407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036" y="4654336"/>
                <a:ext cx="242678" cy="151875"/>
              </a:xfrm>
              <a:custGeom>
                <a:avLst/>
                <a:gdLst>
                  <a:gd name="T0" fmla="*/ 186 w 302"/>
                  <a:gd name="T1" fmla="*/ 189 h 189"/>
                  <a:gd name="T2" fmla="*/ 0 w 302"/>
                  <a:gd name="T3" fmla="*/ 189 h 189"/>
                  <a:gd name="T4" fmla="*/ 0 w 302"/>
                  <a:gd name="T5" fmla="*/ 0 h 189"/>
                  <a:gd name="T6" fmla="*/ 302 w 302"/>
                  <a:gd name="T7" fmla="*/ 0 h 189"/>
                  <a:gd name="T8" fmla="*/ 302 w 302"/>
                  <a:gd name="T9" fmla="*/ 66 h 189"/>
                  <a:gd name="T10" fmla="*/ 283 w 302"/>
                  <a:gd name="T11" fmla="*/ 66 h 189"/>
                  <a:gd name="T12" fmla="*/ 283 w 302"/>
                  <a:gd name="T13" fmla="*/ 19 h 189"/>
                  <a:gd name="T14" fmla="*/ 19 w 302"/>
                  <a:gd name="T15" fmla="*/ 19 h 189"/>
                  <a:gd name="T16" fmla="*/ 19 w 302"/>
                  <a:gd name="T17" fmla="*/ 170 h 189"/>
                  <a:gd name="T18" fmla="*/ 186 w 302"/>
                  <a:gd name="T19" fmla="*/ 170 h 189"/>
                  <a:gd name="T20" fmla="*/ 186 w 302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189">
                    <a:moveTo>
                      <a:pt x="186" y="189"/>
                    </a:moveTo>
                    <a:lnTo>
                      <a:pt x="0" y="18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66"/>
                    </a:lnTo>
                    <a:lnTo>
                      <a:pt x="283" y="66"/>
                    </a:lnTo>
                    <a:lnTo>
                      <a:pt x="283" y="19"/>
                    </a:lnTo>
                    <a:lnTo>
                      <a:pt x="19" y="19"/>
                    </a:lnTo>
                    <a:lnTo>
                      <a:pt x="19" y="170"/>
                    </a:lnTo>
                    <a:lnTo>
                      <a:pt x="186" y="170"/>
                    </a:lnTo>
                    <a:lnTo>
                      <a:pt x="186" y="1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6" name="Rectangle 2053">
                <a:extLst>
                  <a:ext uri="{FF2B5EF4-FFF2-40B4-BE49-F238E27FC236}">
                    <a16:creationId xmlns:a16="http://schemas.microsoft.com/office/drawing/2014/main" id="{9D2B9FB2-C850-41EB-BE2A-1C1CE702C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71" y="4737908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7" name="Rectangle 2054">
                <a:extLst>
                  <a:ext uri="{FF2B5EF4-FFF2-40B4-BE49-F238E27FC236}">
                    <a16:creationId xmlns:a16="http://schemas.microsoft.com/office/drawing/2014/main" id="{A49BB400-1950-48DE-A93E-25FAC1EA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71" y="4707372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8" name="Rectangle 2055">
                <a:extLst>
                  <a:ext uri="{FF2B5EF4-FFF2-40B4-BE49-F238E27FC236}">
                    <a16:creationId xmlns:a16="http://schemas.microsoft.com/office/drawing/2014/main" id="{C1B827EE-AAA7-4A06-8229-750A33CF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607" y="4737908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9" name="Rectangle 2056">
                <a:extLst>
                  <a:ext uri="{FF2B5EF4-FFF2-40B4-BE49-F238E27FC236}">
                    <a16:creationId xmlns:a16="http://schemas.microsoft.com/office/drawing/2014/main" id="{072395D7-D7BD-4D5A-8878-AE9DD2A3A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607" y="4707372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0" name="Rectangle 2057">
                <a:extLst>
                  <a:ext uri="{FF2B5EF4-FFF2-40B4-BE49-F238E27FC236}">
                    <a16:creationId xmlns:a16="http://schemas.microsoft.com/office/drawing/2014/main" id="{E57C5E65-A021-4314-BB86-B0CFE771B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142" y="4737908"/>
                <a:ext cx="14464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Rectangle 2058">
                <a:extLst>
                  <a:ext uri="{FF2B5EF4-FFF2-40B4-BE49-F238E27FC236}">
                    <a16:creationId xmlns:a16="http://schemas.microsoft.com/office/drawing/2014/main" id="{3FA087B9-6540-4DF8-AB11-21F35E78B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142" y="4707372"/>
                <a:ext cx="14464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Rectangle 2059">
                <a:extLst>
                  <a:ext uri="{FF2B5EF4-FFF2-40B4-BE49-F238E27FC236}">
                    <a16:creationId xmlns:a16="http://schemas.microsoft.com/office/drawing/2014/main" id="{69E2CB52-C6D6-4BAB-888C-B1E69B53A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875" y="4737908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Rectangle 2060">
                <a:extLst>
                  <a:ext uri="{FF2B5EF4-FFF2-40B4-BE49-F238E27FC236}">
                    <a16:creationId xmlns:a16="http://schemas.microsoft.com/office/drawing/2014/main" id="{34180F4E-5DFA-4E22-BEE6-749A99EB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875" y="4707372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4" name="Rectangle 2061">
                <a:extLst>
                  <a:ext uri="{FF2B5EF4-FFF2-40B4-BE49-F238E27FC236}">
                    <a16:creationId xmlns:a16="http://schemas.microsoft.com/office/drawing/2014/main" id="{909A4F82-4040-4AC6-94F6-E935F55D6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410" y="4707372"/>
                <a:ext cx="15268" cy="1526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D3F6B6BB-87FD-4335-A30A-249FCBC96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075" y="4720273"/>
              <a:ext cx="138113" cy="139700"/>
            </a:xfrm>
            <a:custGeom>
              <a:avLst/>
              <a:gdLst>
                <a:gd name="T0" fmla="*/ 63 w 205"/>
                <a:gd name="T1" fmla="*/ 198 h 207"/>
                <a:gd name="T2" fmla="*/ 7 w 205"/>
                <a:gd name="T3" fmla="*/ 144 h 207"/>
                <a:gd name="T4" fmla="*/ 7 w 205"/>
                <a:gd name="T5" fmla="*/ 63 h 207"/>
                <a:gd name="T6" fmla="*/ 63 w 205"/>
                <a:gd name="T7" fmla="*/ 9 h 207"/>
                <a:gd name="T8" fmla="*/ 142 w 205"/>
                <a:gd name="T9" fmla="*/ 9 h 207"/>
                <a:gd name="T10" fmla="*/ 198 w 205"/>
                <a:gd name="T11" fmla="*/ 63 h 207"/>
                <a:gd name="T12" fmla="*/ 198 w 205"/>
                <a:gd name="T13" fmla="*/ 144 h 207"/>
                <a:gd name="T14" fmla="*/ 142 w 205"/>
                <a:gd name="T15" fmla="*/ 198 h 207"/>
                <a:gd name="T16" fmla="*/ 35 w 205"/>
                <a:gd name="T17" fmla="*/ 146 h 207"/>
                <a:gd name="T18" fmla="*/ 74 w 205"/>
                <a:gd name="T19" fmla="*/ 179 h 207"/>
                <a:gd name="T20" fmla="*/ 65 w 205"/>
                <a:gd name="T21" fmla="*/ 146 h 207"/>
                <a:gd name="T22" fmla="*/ 23 w 205"/>
                <a:gd name="T23" fmla="*/ 104 h 207"/>
                <a:gd name="T24" fmla="*/ 25 w 205"/>
                <a:gd name="T25" fmla="*/ 123 h 207"/>
                <a:gd name="T26" fmla="*/ 62 w 205"/>
                <a:gd name="T27" fmla="*/ 114 h 207"/>
                <a:gd name="T28" fmla="*/ 62 w 205"/>
                <a:gd name="T29" fmla="*/ 95 h 207"/>
                <a:gd name="T30" fmla="*/ 25 w 205"/>
                <a:gd name="T31" fmla="*/ 84 h 207"/>
                <a:gd name="T32" fmla="*/ 104 w 205"/>
                <a:gd name="T33" fmla="*/ 25 h 207"/>
                <a:gd name="T34" fmla="*/ 93 w 205"/>
                <a:gd name="T35" fmla="*/ 42 h 207"/>
                <a:gd name="T36" fmla="*/ 88 w 205"/>
                <a:gd name="T37" fmla="*/ 62 h 207"/>
                <a:gd name="T38" fmla="*/ 114 w 205"/>
                <a:gd name="T39" fmla="*/ 53 h 207"/>
                <a:gd name="T40" fmla="*/ 107 w 205"/>
                <a:gd name="T41" fmla="*/ 34 h 207"/>
                <a:gd name="T42" fmla="*/ 84 w 205"/>
                <a:gd name="T43" fmla="*/ 84 h 207"/>
                <a:gd name="T44" fmla="*/ 84 w 205"/>
                <a:gd name="T45" fmla="*/ 104 h 207"/>
                <a:gd name="T46" fmla="*/ 84 w 205"/>
                <a:gd name="T47" fmla="*/ 123 h 207"/>
                <a:gd name="T48" fmla="*/ 121 w 205"/>
                <a:gd name="T49" fmla="*/ 114 h 207"/>
                <a:gd name="T50" fmla="*/ 121 w 205"/>
                <a:gd name="T51" fmla="*/ 95 h 207"/>
                <a:gd name="T52" fmla="*/ 84 w 205"/>
                <a:gd name="T53" fmla="*/ 84 h 207"/>
                <a:gd name="T54" fmla="*/ 180 w 205"/>
                <a:gd name="T55" fmla="*/ 84 h 207"/>
                <a:gd name="T56" fmla="*/ 144 w 205"/>
                <a:gd name="T57" fmla="*/ 95 h 207"/>
                <a:gd name="T58" fmla="*/ 144 w 205"/>
                <a:gd name="T59" fmla="*/ 114 h 207"/>
                <a:gd name="T60" fmla="*/ 180 w 205"/>
                <a:gd name="T61" fmla="*/ 123 h 207"/>
                <a:gd name="T62" fmla="*/ 182 w 205"/>
                <a:gd name="T63" fmla="*/ 104 h 207"/>
                <a:gd name="T64" fmla="*/ 107 w 205"/>
                <a:gd name="T65" fmla="*/ 174 h 207"/>
                <a:gd name="T66" fmla="*/ 114 w 205"/>
                <a:gd name="T67" fmla="*/ 154 h 207"/>
                <a:gd name="T68" fmla="*/ 88 w 205"/>
                <a:gd name="T69" fmla="*/ 146 h 207"/>
                <a:gd name="T70" fmla="*/ 93 w 205"/>
                <a:gd name="T71" fmla="*/ 165 h 207"/>
                <a:gd name="T72" fmla="*/ 104 w 205"/>
                <a:gd name="T73" fmla="*/ 182 h 207"/>
                <a:gd name="T74" fmla="*/ 154 w 205"/>
                <a:gd name="T75" fmla="*/ 167 h 207"/>
                <a:gd name="T76" fmla="*/ 140 w 205"/>
                <a:gd name="T77" fmla="*/ 146 h 207"/>
                <a:gd name="T78" fmla="*/ 132 w 205"/>
                <a:gd name="T79" fmla="*/ 179 h 207"/>
                <a:gd name="T80" fmla="*/ 154 w 205"/>
                <a:gd name="T81" fmla="*/ 42 h 207"/>
                <a:gd name="T82" fmla="*/ 137 w 205"/>
                <a:gd name="T83" fmla="*/ 44 h 207"/>
                <a:gd name="T84" fmla="*/ 172 w 205"/>
                <a:gd name="T85" fmla="*/ 62 h 207"/>
                <a:gd name="T86" fmla="*/ 51 w 205"/>
                <a:gd name="T87" fmla="*/ 42 h 207"/>
                <a:gd name="T88" fmla="*/ 65 w 205"/>
                <a:gd name="T89" fmla="*/ 62 h 207"/>
                <a:gd name="T90" fmla="*/ 74 w 205"/>
                <a:gd name="T91" fmla="*/ 2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207">
                  <a:moveTo>
                    <a:pt x="104" y="207"/>
                  </a:moveTo>
                  <a:cubicBezTo>
                    <a:pt x="88" y="207"/>
                    <a:pt x="76" y="203"/>
                    <a:pt x="63" y="198"/>
                  </a:cubicBezTo>
                  <a:cubicBezTo>
                    <a:pt x="49" y="193"/>
                    <a:pt x="39" y="186"/>
                    <a:pt x="30" y="177"/>
                  </a:cubicBezTo>
                  <a:cubicBezTo>
                    <a:pt x="21" y="167"/>
                    <a:pt x="13" y="156"/>
                    <a:pt x="7" y="144"/>
                  </a:cubicBezTo>
                  <a:cubicBezTo>
                    <a:pt x="2" y="132"/>
                    <a:pt x="0" y="118"/>
                    <a:pt x="0" y="104"/>
                  </a:cubicBezTo>
                  <a:cubicBezTo>
                    <a:pt x="0" y="90"/>
                    <a:pt x="2" y="76"/>
                    <a:pt x="7" y="63"/>
                  </a:cubicBezTo>
                  <a:cubicBezTo>
                    <a:pt x="13" y="51"/>
                    <a:pt x="21" y="41"/>
                    <a:pt x="30" y="30"/>
                  </a:cubicBezTo>
                  <a:cubicBezTo>
                    <a:pt x="39" y="21"/>
                    <a:pt x="49" y="14"/>
                    <a:pt x="63" y="9"/>
                  </a:cubicBezTo>
                  <a:cubicBezTo>
                    <a:pt x="76" y="4"/>
                    <a:pt x="88" y="0"/>
                    <a:pt x="104" y="0"/>
                  </a:cubicBezTo>
                  <a:cubicBezTo>
                    <a:pt x="118" y="0"/>
                    <a:pt x="130" y="4"/>
                    <a:pt x="142" y="9"/>
                  </a:cubicBezTo>
                  <a:cubicBezTo>
                    <a:pt x="156" y="14"/>
                    <a:pt x="166" y="21"/>
                    <a:pt x="175" y="30"/>
                  </a:cubicBezTo>
                  <a:cubicBezTo>
                    <a:pt x="184" y="41"/>
                    <a:pt x="193" y="51"/>
                    <a:pt x="198" y="63"/>
                  </a:cubicBezTo>
                  <a:cubicBezTo>
                    <a:pt x="203" y="76"/>
                    <a:pt x="205" y="90"/>
                    <a:pt x="205" y="104"/>
                  </a:cubicBezTo>
                  <a:cubicBezTo>
                    <a:pt x="205" y="118"/>
                    <a:pt x="203" y="132"/>
                    <a:pt x="198" y="144"/>
                  </a:cubicBezTo>
                  <a:cubicBezTo>
                    <a:pt x="193" y="156"/>
                    <a:pt x="184" y="167"/>
                    <a:pt x="175" y="177"/>
                  </a:cubicBezTo>
                  <a:cubicBezTo>
                    <a:pt x="166" y="186"/>
                    <a:pt x="156" y="193"/>
                    <a:pt x="142" y="198"/>
                  </a:cubicBezTo>
                  <a:cubicBezTo>
                    <a:pt x="130" y="203"/>
                    <a:pt x="118" y="207"/>
                    <a:pt x="104" y="207"/>
                  </a:cubicBezTo>
                  <a:close/>
                  <a:moveTo>
                    <a:pt x="35" y="146"/>
                  </a:moveTo>
                  <a:cubicBezTo>
                    <a:pt x="39" y="154"/>
                    <a:pt x="46" y="160"/>
                    <a:pt x="51" y="167"/>
                  </a:cubicBezTo>
                  <a:cubicBezTo>
                    <a:pt x="58" y="172"/>
                    <a:pt x="67" y="175"/>
                    <a:pt x="74" y="179"/>
                  </a:cubicBezTo>
                  <a:cubicBezTo>
                    <a:pt x="72" y="174"/>
                    <a:pt x="70" y="168"/>
                    <a:pt x="69" y="163"/>
                  </a:cubicBezTo>
                  <a:cubicBezTo>
                    <a:pt x="67" y="158"/>
                    <a:pt x="67" y="153"/>
                    <a:pt x="65" y="146"/>
                  </a:cubicBezTo>
                  <a:cubicBezTo>
                    <a:pt x="35" y="146"/>
                    <a:pt x="35" y="146"/>
                    <a:pt x="35" y="146"/>
                  </a:cubicBezTo>
                  <a:close/>
                  <a:moveTo>
                    <a:pt x="23" y="104"/>
                  </a:moveTo>
                  <a:cubicBezTo>
                    <a:pt x="23" y="107"/>
                    <a:pt x="23" y="111"/>
                    <a:pt x="23" y="114"/>
                  </a:cubicBezTo>
                  <a:cubicBezTo>
                    <a:pt x="23" y="118"/>
                    <a:pt x="25" y="119"/>
                    <a:pt x="25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19"/>
                    <a:pt x="62" y="116"/>
                    <a:pt x="62" y="114"/>
                  </a:cubicBezTo>
                  <a:cubicBezTo>
                    <a:pt x="62" y="111"/>
                    <a:pt x="62" y="107"/>
                    <a:pt x="62" y="104"/>
                  </a:cubicBezTo>
                  <a:cubicBezTo>
                    <a:pt x="62" y="100"/>
                    <a:pt x="62" y="97"/>
                    <a:pt x="62" y="95"/>
                  </a:cubicBezTo>
                  <a:cubicBezTo>
                    <a:pt x="62" y="91"/>
                    <a:pt x="62" y="88"/>
                    <a:pt x="62" y="8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3" y="91"/>
                    <a:pt x="23" y="97"/>
                    <a:pt x="23" y="104"/>
                  </a:cubicBezTo>
                  <a:close/>
                  <a:moveTo>
                    <a:pt x="104" y="25"/>
                  </a:moveTo>
                  <a:cubicBezTo>
                    <a:pt x="100" y="27"/>
                    <a:pt x="98" y="30"/>
                    <a:pt x="98" y="34"/>
                  </a:cubicBezTo>
                  <a:cubicBezTo>
                    <a:pt x="97" y="35"/>
                    <a:pt x="95" y="39"/>
                    <a:pt x="93" y="42"/>
                  </a:cubicBezTo>
                  <a:cubicBezTo>
                    <a:pt x="93" y="46"/>
                    <a:pt x="91" y="49"/>
                    <a:pt x="91" y="53"/>
                  </a:cubicBezTo>
                  <a:cubicBezTo>
                    <a:pt x="90" y="56"/>
                    <a:pt x="90" y="58"/>
                    <a:pt x="88" y="62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116" y="58"/>
                    <a:pt x="116" y="56"/>
                    <a:pt x="114" y="53"/>
                  </a:cubicBezTo>
                  <a:cubicBezTo>
                    <a:pt x="114" y="49"/>
                    <a:pt x="112" y="46"/>
                    <a:pt x="112" y="42"/>
                  </a:cubicBezTo>
                  <a:cubicBezTo>
                    <a:pt x="111" y="39"/>
                    <a:pt x="109" y="35"/>
                    <a:pt x="107" y="34"/>
                  </a:cubicBezTo>
                  <a:cubicBezTo>
                    <a:pt x="105" y="30"/>
                    <a:pt x="105" y="27"/>
                    <a:pt x="104" y="25"/>
                  </a:cubicBezTo>
                  <a:close/>
                  <a:moveTo>
                    <a:pt x="84" y="84"/>
                  </a:moveTo>
                  <a:cubicBezTo>
                    <a:pt x="84" y="88"/>
                    <a:pt x="84" y="91"/>
                    <a:pt x="84" y="95"/>
                  </a:cubicBezTo>
                  <a:cubicBezTo>
                    <a:pt x="84" y="97"/>
                    <a:pt x="84" y="100"/>
                    <a:pt x="84" y="104"/>
                  </a:cubicBezTo>
                  <a:cubicBezTo>
                    <a:pt x="84" y="107"/>
                    <a:pt x="84" y="111"/>
                    <a:pt x="84" y="114"/>
                  </a:cubicBezTo>
                  <a:cubicBezTo>
                    <a:pt x="84" y="116"/>
                    <a:pt x="84" y="119"/>
                    <a:pt x="84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1" y="119"/>
                    <a:pt x="121" y="116"/>
                    <a:pt x="121" y="114"/>
                  </a:cubicBezTo>
                  <a:cubicBezTo>
                    <a:pt x="121" y="111"/>
                    <a:pt x="121" y="107"/>
                    <a:pt x="121" y="104"/>
                  </a:cubicBezTo>
                  <a:cubicBezTo>
                    <a:pt x="121" y="100"/>
                    <a:pt x="121" y="97"/>
                    <a:pt x="121" y="95"/>
                  </a:cubicBezTo>
                  <a:cubicBezTo>
                    <a:pt x="121" y="91"/>
                    <a:pt x="121" y="88"/>
                    <a:pt x="121" y="84"/>
                  </a:cubicBezTo>
                  <a:cubicBezTo>
                    <a:pt x="84" y="84"/>
                    <a:pt x="84" y="84"/>
                    <a:pt x="84" y="84"/>
                  </a:cubicBezTo>
                  <a:close/>
                  <a:moveTo>
                    <a:pt x="182" y="104"/>
                  </a:moveTo>
                  <a:cubicBezTo>
                    <a:pt x="182" y="97"/>
                    <a:pt x="182" y="91"/>
                    <a:pt x="180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4" y="88"/>
                    <a:pt x="144" y="91"/>
                    <a:pt x="144" y="95"/>
                  </a:cubicBezTo>
                  <a:cubicBezTo>
                    <a:pt x="144" y="97"/>
                    <a:pt x="144" y="100"/>
                    <a:pt x="144" y="104"/>
                  </a:cubicBezTo>
                  <a:cubicBezTo>
                    <a:pt x="144" y="107"/>
                    <a:pt x="144" y="111"/>
                    <a:pt x="144" y="114"/>
                  </a:cubicBezTo>
                  <a:cubicBezTo>
                    <a:pt x="144" y="116"/>
                    <a:pt x="144" y="119"/>
                    <a:pt x="144" y="123"/>
                  </a:cubicBezTo>
                  <a:cubicBezTo>
                    <a:pt x="180" y="123"/>
                    <a:pt x="180" y="123"/>
                    <a:pt x="180" y="123"/>
                  </a:cubicBezTo>
                  <a:cubicBezTo>
                    <a:pt x="180" y="119"/>
                    <a:pt x="182" y="118"/>
                    <a:pt x="182" y="114"/>
                  </a:cubicBezTo>
                  <a:cubicBezTo>
                    <a:pt x="182" y="111"/>
                    <a:pt x="182" y="107"/>
                    <a:pt x="182" y="104"/>
                  </a:cubicBezTo>
                  <a:close/>
                  <a:moveTo>
                    <a:pt x="104" y="182"/>
                  </a:moveTo>
                  <a:cubicBezTo>
                    <a:pt x="105" y="181"/>
                    <a:pt x="105" y="177"/>
                    <a:pt x="107" y="174"/>
                  </a:cubicBezTo>
                  <a:cubicBezTo>
                    <a:pt x="109" y="172"/>
                    <a:pt x="111" y="168"/>
                    <a:pt x="112" y="165"/>
                  </a:cubicBezTo>
                  <a:cubicBezTo>
                    <a:pt x="112" y="161"/>
                    <a:pt x="114" y="158"/>
                    <a:pt x="114" y="154"/>
                  </a:cubicBezTo>
                  <a:cubicBezTo>
                    <a:pt x="116" y="153"/>
                    <a:pt x="116" y="149"/>
                    <a:pt x="118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90" y="149"/>
                    <a:pt x="90" y="153"/>
                    <a:pt x="91" y="156"/>
                  </a:cubicBezTo>
                  <a:cubicBezTo>
                    <a:pt x="91" y="158"/>
                    <a:pt x="93" y="161"/>
                    <a:pt x="93" y="165"/>
                  </a:cubicBezTo>
                  <a:cubicBezTo>
                    <a:pt x="95" y="168"/>
                    <a:pt x="97" y="172"/>
                    <a:pt x="98" y="174"/>
                  </a:cubicBezTo>
                  <a:cubicBezTo>
                    <a:pt x="100" y="177"/>
                    <a:pt x="100" y="181"/>
                    <a:pt x="104" y="182"/>
                  </a:cubicBezTo>
                  <a:close/>
                  <a:moveTo>
                    <a:pt x="132" y="179"/>
                  </a:moveTo>
                  <a:cubicBezTo>
                    <a:pt x="139" y="175"/>
                    <a:pt x="147" y="172"/>
                    <a:pt x="154" y="167"/>
                  </a:cubicBezTo>
                  <a:cubicBezTo>
                    <a:pt x="159" y="160"/>
                    <a:pt x="166" y="154"/>
                    <a:pt x="170" y="146"/>
                  </a:cubicBezTo>
                  <a:cubicBezTo>
                    <a:pt x="140" y="146"/>
                    <a:pt x="140" y="146"/>
                    <a:pt x="140" y="146"/>
                  </a:cubicBezTo>
                  <a:cubicBezTo>
                    <a:pt x="139" y="153"/>
                    <a:pt x="139" y="158"/>
                    <a:pt x="137" y="163"/>
                  </a:cubicBezTo>
                  <a:cubicBezTo>
                    <a:pt x="135" y="168"/>
                    <a:pt x="133" y="174"/>
                    <a:pt x="132" y="179"/>
                  </a:cubicBezTo>
                  <a:close/>
                  <a:moveTo>
                    <a:pt x="172" y="62"/>
                  </a:moveTo>
                  <a:cubicBezTo>
                    <a:pt x="166" y="55"/>
                    <a:pt x="161" y="48"/>
                    <a:pt x="154" y="42"/>
                  </a:cubicBezTo>
                  <a:cubicBezTo>
                    <a:pt x="147" y="35"/>
                    <a:pt x="139" y="32"/>
                    <a:pt x="132" y="28"/>
                  </a:cubicBezTo>
                  <a:cubicBezTo>
                    <a:pt x="133" y="34"/>
                    <a:pt x="135" y="39"/>
                    <a:pt x="137" y="44"/>
                  </a:cubicBezTo>
                  <a:cubicBezTo>
                    <a:pt x="139" y="49"/>
                    <a:pt x="139" y="56"/>
                    <a:pt x="140" y="62"/>
                  </a:cubicBezTo>
                  <a:cubicBezTo>
                    <a:pt x="172" y="62"/>
                    <a:pt x="172" y="62"/>
                    <a:pt x="172" y="62"/>
                  </a:cubicBezTo>
                  <a:close/>
                  <a:moveTo>
                    <a:pt x="74" y="28"/>
                  </a:moveTo>
                  <a:cubicBezTo>
                    <a:pt x="67" y="32"/>
                    <a:pt x="58" y="35"/>
                    <a:pt x="51" y="42"/>
                  </a:cubicBezTo>
                  <a:cubicBezTo>
                    <a:pt x="46" y="48"/>
                    <a:pt x="39" y="55"/>
                    <a:pt x="35" y="62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7" y="56"/>
                    <a:pt x="67" y="49"/>
                    <a:pt x="69" y="44"/>
                  </a:cubicBezTo>
                  <a:cubicBezTo>
                    <a:pt x="70" y="39"/>
                    <a:pt x="72" y="34"/>
                    <a:pt x="7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9617" tIns="44808" rIns="89617" bIns="448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57" name="Freeform 122">
            <a:extLst>
              <a:ext uri="{FF2B5EF4-FFF2-40B4-BE49-F238E27FC236}">
                <a16:creationId xmlns:a16="http://schemas.microsoft.com/office/drawing/2014/main" id="{BFE16DB6-4374-4A9F-8DD3-677F320F4A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25478" y="2391091"/>
            <a:ext cx="854676" cy="822890"/>
          </a:xfrm>
          <a:custGeom>
            <a:avLst/>
            <a:gdLst>
              <a:gd name="T0" fmla="*/ 57 w 215"/>
              <a:gd name="T1" fmla="*/ 80 h 222"/>
              <a:gd name="T2" fmla="*/ 64 w 215"/>
              <a:gd name="T3" fmla="*/ 118 h 222"/>
              <a:gd name="T4" fmla="*/ 33 w 215"/>
              <a:gd name="T5" fmla="*/ 139 h 222"/>
              <a:gd name="T6" fmla="*/ 2 w 215"/>
              <a:gd name="T7" fmla="*/ 118 h 222"/>
              <a:gd name="T8" fmla="*/ 9 w 215"/>
              <a:gd name="T9" fmla="*/ 80 h 222"/>
              <a:gd name="T10" fmla="*/ 33 w 215"/>
              <a:gd name="T11" fmla="*/ 125 h 222"/>
              <a:gd name="T12" fmla="*/ 52 w 215"/>
              <a:gd name="T13" fmla="*/ 112 h 222"/>
              <a:gd name="T14" fmla="*/ 48 w 215"/>
              <a:gd name="T15" fmla="*/ 90 h 222"/>
              <a:gd name="T16" fmla="*/ 25 w 215"/>
              <a:gd name="T17" fmla="*/ 85 h 222"/>
              <a:gd name="T18" fmla="*/ 13 w 215"/>
              <a:gd name="T19" fmla="*/ 104 h 222"/>
              <a:gd name="T20" fmla="*/ 25 w 215"/>
              <a:gd name="T21" fmla="*/ 124 h 222"/>
              <a:gd name="T22" fmla="*/ 203 w 215"/>
              <a:gd name="T23" fmla="*/ 141 h 222"/>
              <a:gd name="T24" fmla="*/ 215 w 215"/>
              <a:gd name="T25" fmla="*/ 174 h 222"/>
              <a:gd name="T26" fmla="*/ 187 w 215"/>
              <a:gd name="T27" fmla="*/ 218 h 222"/>
              <a:gd name="T28" fmla="*/ 135 w 215"/>
              <a:gd name="T29" fmla="*/ 208 h 222"/>
              <a:gd name="T30" fmla="*/ 122 w 215"/>
              <a:gd name="T31" fmla="*/ 164 h 222"/>
              <a:gd name="T32" fmla="*/ 84 w 215"/>
              <a:gd name="T33" fmla="*/ 124 h 222"/>
              <a:gd name="T34" fmla="*/ 98 w 215"/>
              <a:gd name="T35" fmla="*/ 60 h 222"/>
              <a:gd name="T36" fmla="*/ 145 w 215"/>
              <a:gd name="T37" fmla="*/ 42 h 222"/>
              <a:gd name="T38" fmla="*/ 151 w 215"/>
              <a:gd name="T39" fmla="*/ 22 h 222"/>
              <a:gd name="T40" fmla="*/ 182 w 215"/>
              <a:gd name="T41" fmla="*/ 0 h 222"/>
              <a:gd name="T42" fmla="*/ 213 w 215"/>
              <a:gd name="T43" fmla="*/ 22 h 222"/>
              <a:gd name="T44" fmla="*/ 209 w 215"/>
              <a:gd name="T45" fmla="*/ 56 h 222"/>
              <a:gd name="T46" fmla="*/ 199 w 215"/>
              <a:gd name="T47" fmla="*/ 85 h 222"/>
              <a:gd name="T48" fmla="*/ 195 w 215"/>
              <a:gd name="T49" fmla="*/ 134 h 222"/>
              <a:gd name="T50" fmla="*/ 172 w 215"/>
              <a:gd name="T51" fmla="*/ 51 h 222"/>
              <a:gd name="T52" fmla="*/ 182 w 215"/>
              <a:gd name="T53" fmla="*/ 56 h 222"/>
              <a:gd name="T54" fmla="*/ 200 w 215"/>
              <a:gd name="T55" fmla="*/ 43 h 222"/>
              <a:gd name="T56" fmla="*/ 196 w 215"/>
              <a:gd name="T57" fmla="*/ 20 h 222"/>
              <a:gd name="T58" fmla="*/ 174 w 215"/>
              <a:gd name="T59" fmla="*/ 16 h 222"/>
              <a:gd name="T60" fmla="*/ 161 w 215"/>
              <a:gd name="T61" fmla="*/ 35 h 222"/>
              <a:gd name="T62" fmla="*/ 103 w 215"/>
              <a:gd name="T63" fmla="*/ 133 h 222"/>
              <a:gd name="T64" fmla="*/ 144 w 215"/>
              <a:gd name="T65" fmla="*/ 132 h 222"/>
              <a:gd name="T66" fmla="*/ 187 w 215"/>
              <a:gd name="T67" fmla="*/ 116 h 222"/>
              <a:gd name="T68" fmla="*/ 173 w 215"/>
              <a:gd name="T69" fmla="*/ 68 h 222"/>
              <a:gd name="T70" fmla="*/ 157 w 215"/>
              <a:gd name="T71" fmla="*/ 59 h 222"/>
              <a:gd name="T72" fmla="*/ 123 w 215"/>
              <a:gd name="T73" fmla="*/ 60 h 222"/>
              <a:gd name="T74" fmla="*/ 94 w 215"/>
              <a:gd name="T75" fmla="*/ 104 h 222"/>
              <a:gd name="T76" fmla="*/ 192 w 215"/>
              <a:gd name="T77" fmla="*/ 198 h 222"/>
              <a:gd name="T78" fmla="*/ 199 w 215"/>
              <a:gd name="T79" fmla="*/ 160 h 222"/>
              <a:gd name="T80" fmla="*/ 167 w 215"/>
              <a:gd name="T81" fmla="*/ 139 h 222"/>
              <a:gd name="T82" fmla="*/ 137 w 215"/>
              <a:gd name="T83" fmla="*/ 161 h 222"/>
              <a:gd name="T84" fmla="*/ 144 w 215"/>
              <a:gd name="T85" fmla="*/ 19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5" h="222">
                <a:moveTo>
                  <a:pt x="33" y="70"/>
                </a:moveTo>
                <a:cubicBezTo>
                  <a:pt x="38" y="70"/>
                  <a:pt x="42" y="71"/>
                  <a:pt x="46" y="72"/>
                </a:cubicBezTo>
                <a:cubicBezTo>
                  <a:pt x="50" y="74"/>
                  <a:pt x="54" y="77"/>
                  <a:pt x="57" y="80"/>
                </a:cubicBezTo>
                <a:cubicBezTo>
                  <a:pt x="60" y="83"/>
                  <a:pt x="63" y="87"/>
                  <a:pt x="64" y="91"/>
                </a:cubicBezTo>
                <a:cubicBezTo>
                  <a:pt x="66" y="95"/>
                  <a:pt x="67" y="100"/>
                  <a:pt x="67" y="104"/>
                </a:cubicBezTo>
                <a:cubicBezTo>
                  <a:pt x="67" y="109"/>
                  <a:pt x="66" y="114"/>
                  <a:pt x="64" y="118"/>
                </a:cubicBezTo>
                <a:cubicBezTo>
                  <a:pt x="63" y="122"/>
                  <a:pt x="60" y="126"/>
                  <a:pt x="57" y="129"/>
                </a:cubicBezTo>
                <a:cubicBezTo>
                  <a:pt x="54" y="132"/>
                  <a:pt x="50" y="135"/>
                  <a:pt x="46" y="136"/>
                </a:cubicBezTo>
                <a:cubicBezTo>
                  <a:pt x="42" y="138"/>
                  <a:pt x="38" y="139"/>
                  <a:pt x="33" y="139"/>
                </a:cubicBezTo>
                <a:cubicBezTo>
                  <a:pt x="29" y="139"/>
                  <a:pt x="24" y="138"/>
                  <a:pt x="20" y="136"/>
                </a:cubicBezTo>
                <a:cubicBezTo>
                  <a:pt x="16" y="135"/>
                  <a:pt x="13" y="132"/>
                  <a:pt x="9" y="129"/>
                </a:cubicBezTo>
                <a:cubicBezTo>
                  <a:pt x="6" y="126"/>
                  <a:pt x="4" y="122"/>
                  <a:pt x="2" y="118"/>
                </a:cubicBezTo>
                <a:cubicBezTo>
                  <a:pt x="0" y="114"/>
                  <a:pt x="0" y="109"/>
                  <a:pt x="0" y="104"/>
                </a:cubicBezTo>
                <a:cubicBezTo>
                  <a:pt x="0" y="100"/>
                  <a:pt x="0" y="95"/>
                  <a:pt x="2" y="91"/>
                </a:cubicBezTo>
                <a:cubicBezTo>
                  <a:pt x="4" y="87"/>
                  <a:pt x="6" y="83"/>
                  <a:pt x="9" y="80"/>
                </a:cubicBezTo>
                <a:cubicBezTo>
                  <a:pt x="13" y="77"/>
                  <a:pt x="16" y="74"/>
                  <a:pt x="20" y="72"/>
                </a:cubicBezTo>
                <a:cubicBezTo>
                  <a:pt x="24" y="71"/>
                  <a:pt x="29" y="70"/>
                  <a:pt x="33" y="70"/>
                </a:cubicBezTo>
                <a:close/>
                <a:moveTo>
                  <a:pt x="33" y="125"/>
                </a:moveTo>
                <a:cubicBezTo>
                  <a:pt x="36" y="125"/>
                  <a:pt x="39" y="125"/>
                  <a:pt x="41" y="124"/>
                </a:cubicBezTo>
                <a:cubicBezTo>
                  <a:pt x="44" y="122"/>
                  <a:pt x="46" y="121"/>
                  <a:pt x="48" y="119"/>
                </a:cubicBezTo>
                <a:cubicBezTo>
                  <a:pt x="49" y="117"/>
                  <a:pt x="51" y="115"/>
                  <a:pt x="52" y="112"/>
                </a:cubicBezTo>
                <a:cubicBezTo>
                  <a:pt x="53" y="110"/>
                  <a:pt x="54" y="107"/>
                  <a:pt x="54" y="104"/>
                </a:cubicBezTo>
                <a:cubicBezTo>
                  <a:pt x="54" y="101"/>
                  <a:pt x="53" y="99"/>
                  <a:pt x="52" y="96"/>
                </a:cubicBezTo>
                <a:cubicBezTo>
                  <a:pt x="51" y="94"/>
                  <a:pt x="49" y="91"/>
                  <a:pt x="48" y="90"/>
                </a:cubicBezTo>
                <a:cubicBezTo>
                  <a:pt x="46" y="88"/>
                  <a:pt x="44" y="86"/>
                  <a:pt x="41" y="85"/>
                </a:cubicBezTo>
                <a:cubicBezTo>
                  <a:pt x="39" y="84"/>
                  <a:pt x="36" y="84"/>
                  <a:pt x="33" y="84"/>
                </a:cubicBezTo>
                <a:cubicBezTo>
                  <a:pt x="31" y="84"/>
                  <a:pt x="28" y="84"/>
                  <a:pt x="25" y="85"/>
                </a:cubicBezTo>
                <a:cubicBezTo>
                  <a:pt x="23" y="86"/>
                  <a:pt x="21" y="88"/>
                  <a:pt x="19" y="90"/>
                </a:cubicBezTo>
                <a:cubicBezTo>
                  <a:pt x="17" y="91"/>
                  <a:pt x="16" y="94"/>
                  <a:pt x="15" y="96"/>
                </a:cubicBezTo>
                <a:cubicBezTo>
                  <a:pt x="14" y="99"/>
                  <a:pt x="13" y="101"/>
                  <a:pt x="13" y="104"/>
                </a:cubicBezTo>
                <a:cubicBezTo>
                  <a:pt x="13" y="107"/>
                  <a:pt x="14" y="110"/>
                  <a:pt x="15" y="112"/>
                </a:cubicBezTo>
                <a:cubicBezTo>
                  <a:pt x="16" y="115"/>
                  <a:pt x="17" y="117"/>
                  <a:pt x="19" y="119"/>
                </a:cubicBezTo>
                <a:cubicBezTo>
                  <a:pt x="21" y="121"/>
                  <a:pt x="23" y="122"/>
                  <a:pt x="25" y="124"/>
                </a:cubicBezTo>
                <a:cubicBezTo>
                  <a:pt x="28" y="125"/>
                  <a:pt x="31" y="125"/>
                  <a:pt x="33" y="125"/>
                </a:cubicBezTo>
                <a:close/>
                <a:moveTo>
                  <a:pt x="195" y="134"/>
                </a:moveTo>
                <a:cubicBezTo>
                  <a:pt x="198" y="136"/>
                  <a:pt x="201" y="138"/>
                  <a:pt x="203" y="141"/>
                </a:cubicBezTo>
                <a:cubicBezTo>
                  <a:pt x="206" y="144"/>
                  <a:pt x="208" y="147"/>
                  <a:pt x="210" y="151"/>
                </a:cubicBezTo>
                <a:cubicBezTo>
                  <a:pt x="212" y="154"/>
                  <a:pt x="213" y="158"/>
                  <a:pt x="214" y="162"/>
                </a:cubicBezTo>
                <a:cubicBezTo>
                  <a:pt x="215" y="166"/>
                  <a:pt x="215" y="170"/>
                  <a:pt x="215" y="174"/>
                </a:cubicBezTo>
                <a:cubicBezTo>
                  <a:pt x="215" y="180"/>
                  <a:pt x="214" y="187"/>
                  <a:pt x="212" y="193"/>
                </a:cubicBezTo>
                <a:cubicBezTo>
                  <a:pt x="209" y="198"/>
                  <a:pt x="206" y="204"/>
                  <a:pt x="202" y="208"/>
                </a:cubicBezTo>
                <a:cubicBezTo>
                  <a:pt x="197" y="212"/>
                  <a:pt x="192" y="216"/>
                  <a:pt x="187" y="218"/>
                </a:cubicBezTo>
                <a:cubicBezTo>
                  <a:pt x="181" y="221"/>
                  <a:pt x="175" y="222"/>
                  <a:pt x="168" y="222"/>
                </a:cubicBezTo>
                <a:cubicBezTo>
                  <a:pt x="162" y="222"/>
                  <a:pt x="156" y="221"/>
                  <a:pt x="150" y="218"/>
                </a:cubicBezTo>
                <a:cubicBezTo>
                  <a:pt x="144" y="216"/>
                  <a:pt x="139" y="212"/>
                  <a:pt x="135" y="208"/>
                </a:cubicBezTo>
                <a:cubicBezTo>
                  <a:pt x="130" y="204"/>
                  <a:pt x="127" y="198"/>
                  <a:pt x="125" y="193"/>
                </a:cubicBezTo>
                <a:cubicBezTo>
                  <a:pt x="122" y="187"/>
                  <a:pt x="121" y="180"/>
                  <a:pt x="121" y="174"/>
                </a:cubicBezTo>
                <a:cubicBezTo>
                  <a:pt x="121" y="170"/>
                  <a:pt x="121" y="167"/>
                  <a:pt x="122" y="164"/>
                </a:cubicBezTo>
                <a:cubicBezTo>
                  <a:pt x="116" y="161"/>
                  <a:pt x="110" y="158"/>
                  <a:pt x="105" y="155"/>
                </a:cubicBezTo>
                <a:cubicBezTo>
                  <a:pt x="100" y="151"/>
                  <a:pt x="96" y="146"/>
                  <a:pt x="92" y="141"/>
                </a:cubicBezTo>
                <a:cubicBezTo>
                  <a:pt x="88" y="136"/>
                  <a:pt x="86" y="130"/>
                  <a:pt x="84" y="124"/>
                </a:cubicBezTo>
                <a:cubicBezTo>
                  <a:pt x="82" y="118"/>
                  <a:pt x="81" y="111"/>
                  <a:pt x="81" y="104"/>
                </a:cubicBezTo>
                <a:cubicBezTo>
                  <a:pt x="81" y="96"/>
                  <a:pt x="82" y="88"/>
                  <a:pt x="85" y="80"/>
                </a:cubicBezTo>
                <a:cubicBezTo>
                  <a:pt x="89" y="72"/>
                  <a:pt x="93" y="66"/>
                  <a:pt x="98" y="60"/>
                </a:cubicBezTo>
                <a:cubicBezTo>
                  <a:pt x="104" y="55"/>
                  <a:pt x="110" y="50"/>
                  <a:pt x="118" y="47"/>
                </a:cubicBezTo>
                <a:cubicBezTo>
                  <a:pt x="125" y="44"/>
                  <a:pt x="133" y="42"/>
                  <a:pt x="141" y="42"/>
                </a:cubicBezTo>
                <a:cubicBezTo>
                  <a:pt x="142" y="42"/>
                  <a:pt x="144" y="42"/>
                  <a:pt x="145" y="42"/>
                </a:cubicBezTo>
                <a:cubicBezTo>
                  <a:pt x="146" y="42"/>
                  <a:pt x="148" y="42"/>
                  <a:pt x="149" y="42"/>
                </a:cubicBezTo>
                <a:cubicBezTo>
                  <a:pt x="148" y="40"/>
                  <a:pt x="148" y="37"/>
                  <a:pt x="148" y="35"/>
                </a:cubicBezTo>
                <a:cubicBezTo>
                  <a:pt x="148" y="30"/>
                  <a:pt x="149" y="26"/>
                  <a:pt x="151" y="22"/>
                </a:cubicBezTo>
                <a:cubicBezTo>
                  <a:pt x="152" y="17"/>
                  <a:pt x="155" y="14"/>
                  <a:pt x="158" y="11"/>
                </a:cubicBezTo>
                <a:cubicBezTo>
                  <a:pt x="161" y="7"/>
                  <a:pt x="164" y="5"/>
                  <a:pt x="169" y="3"/>
                </a:cubicBezTo>
                <a:cubicBezTo>
                  <a:pt x="173" y="1"/>
                  <a:pt x="177" y="0"/>
                  <a:pt x="182" y="0"/>
                </a:cubicBezTo>
                <a:cubicBezTo>
                  <a:pt x="186" y="0"/>
                  <a:pt x="191" y="1"/>
                  <a:pt x="195" y="3"/>
                </a:cubicBezTo>
                <a:cubicBezTo>
                  <a:pt x="199" y="5"/>
                  <a:pt x="202" y="7"/>
                  <a:pt x="205" y="11"/>
                </a:cubicBezTo>
                <a:cubicBezTo>
                  <a:pt x="208" y="14"/>
                  <a:pt x="211" y="17"/>
                  <a:pt x="213" y="22"/>
                </a:cubicBezTo>
                <a:cubicBezTo>
                  <a:pt x="214" y="26"/>
                  <a:pt x="215" y="30"/>
                  <a:pt x="215" y="35"/>
                </a:cubicBezTo>
                <a:cubicBezTo>
                  <a:pt x="215" y="39"/>
                  <a:pt x="215" y="43"/>
                  <a:pt x="214" y="46"/>
                </a:cubicBezTo>
                <a:cubicBezTo>
                  <a:pt x="212" y="50"/>
                  <a:pt x="211" y="53"/>
                  <a:pt x="209" y="56"/>
                </a:cubicBezTo>
                <a:cubicBezTo>
                  <a:pt x="206" y="59"/>
                  <a:pt x="204" y="61"/>
                  <a:pt x="201" y="64"/>
                </a:cubicBezTo>
                <a:cubicBezTo>
                  <a:pt x="198" y="66"/>
                  <a:pt x="194" y="67"/>
                  <a:pt x="191" y="68"/>
                </a:cubicBezTo>
                <a:cubicBezTo>
                  <a:pt x="194" y="74"/>
                  <a:pt x="197" y="79"/>
                  <a:pt x="199" y="85"/>
                </a:cubicBezTo>
                <a:cubicBezTo>
                  <a:pt x="201" y="92"/>
                  <a:pt x="202" y="98"/>
                  <a:pt x="202" y="104"/>
                </a:cubicBezTo>
                <a:cubicBezTo>
                  <a:pt x="202" y="109"/>
                  <a:pt x="201" y="115"/>
                  <a:pt x="200" y="119"/>
                </a:cubicBezTo>
                <a:cubicBezTo>
                  <a:pt x="199" y="124"/>
                  <a:pt x="197" y="129"/>
                  <a:pt x="195" y="134"/>
                </a:cubicBezTo>
                <a:close/>
                <a:moveTo>
                  <a:pt x="161" y="35"/>
                </a:moveTo>
                <a:cubicBezTo>
                  <a:pt x="161" y="39"/>
                  <a:pt x="163" y="43"/>
                  <a:pt x="165" y="47"/>
                </a:cubicBezTo>
                <a:cubicBezTo>
                  <a:pt x="168" y="48"/>
                  <a:pt x="170" y="49"/>
                  <a:pt x="172" y="51"/>
                </a:cubicBezTo>
                <a:cubicBezTo>
                  <a:pt x="175" y="52"/>
                  <a:pt x="177" y="54"/>
                  <a:pt x="179" y="5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6"/>
                  <a:pt x="181" y="56"/>
                  <a:pt x="182" y="56"/>
                </a:cubicBezTo>
                <a:cubicBezTo>
                  <a:pt x="184" y="56"/>
                  <a:pt x="187" y="55"/>
                  <a:pt x="190" y="54"/>
                </a:cubicBezTo>
                <a:cubicBezTo>
                  <a:pt x="192" y="53"/>
                  <a:pt x="194" y="52"/>
                  <a:pt x="196" y="50"/>
                </a:cubicBezTo>
                <a:cubicBezTo>
                  <a:pt x="198" y="48"/>
                  <a:pt x="199" y="46"/>
                  <a:pt x="200" y="43"/>
                </a:cubicBezTo>
                <a:cubicBezTo>
                  <a:pt x="201" y="41"/>
                  <a:pt x="202" y="38"/>
                  <a:pt x="202" y="35"/>
                </a:cubicBezTo>
                <a:cubicBezTo>
                  <a:pt x="202" y="32"/>
                  <a:pt x="201" y="29"/>
                  <a:pt x="200" y="27"/>
                </a:cubicBezTo>
                <a:cubicBezTo>
                  <a:pt x="199" y="24"/>
                  <a:pt x="198" y="22"/>
                  <a:pt x="196" y="20"/>
                </a:cubicBezTo>
                <a:cubicBezTo>
                  <a:pt x="194" y="18"/>
                  <a:pt x="192" y="17"/>
                  <a:pt x="190" y="16"/>
                </a:cubicBezTo>
                <a:cubicBezTo>
                  <a:pt x="187" y="15"/>
                  <a:pt x="184" y="14"/>
                  <a:pt x="182" y="14"/>
                </a:cubicBezTo>
                <a:cubicBezTo>
                  <a:pt x="179" y="14"/>
                  <a:pt x="176" y="15"/>
                  <a:pt x="174" y="16"/>
                </a:cubicBezTo>
                <a:cubicBezTo>
                  <a:pt x="171" y="17"/>
                  <a:pt x="169" y="18"/>
                  <a:pt x="167" y="20"/>
                </a:cubicBezTo>
                <a:cubicBezTo>
                  <a:pt x="166" y="22"/>
                  <a:pt x="164" y="24"/>
                  <a:pt x="163" y="27"/>
                </a:cubicBezTo>
                <a:cubicBezTo>
                  <a:pt x="162" y="29"/>
                  <a:pt x="161" y="32"/>
                  <a:pt x="161" y="35"/>
                </a:cubicBezTo>
                <a:close/>
                <a:moveTo>
                  <a:pt x="94" y="104"/>
                </a:moveTo>
                <a:cubicBezTo>
                  <a:pt x="94" y="110"/>
                  <a:pt x="95" y="115"/>
                  <a:pt x="96" y="119"/>
                </a:cubicBezTo>
                <a:cubicBezTo>
                  <a:pt x="98" y="124"/>
                  <a:pt x="100" y="129"/>
                  <a:pt x="103" y="133"/>
                </a:cubicBezTo>
                <a:cubicBezTo>
                  <a:pt x="106" y="137"/>
                  <a:pt x="109" y="141"/>
                  <a:pt x="113" y="144"/>
                </a:cubicBezTo>
                <a:cubicBezTo>
                  <a:pt x="117" y="147"/>
                  <a:pt x="122" y="149"/>
                  <a:pt x="127" y="151"/>
                </a:cubicBezTo>
                <a:cubicBezTo>
                  <a:pt x="131" y="143"/>
                  <a:pt x="137" y="136"/>
                  <a:pt x="144" y="132"/>
                </a:cubicBezTo>
                <a:cubicBezTo>
                  <a:pt x="151" y="127"/>
                  <a:pt x="159" y="125"/>
                  <a:pt x="168" y="125"/>
                </a:cubicBezTo>
                <a:cubicBezTo>
                  <a:pt x="173" y="125"/>
                  <a:pt x="178" y="126"/>
                  <a:pt x="183" y="127"/>
                </a:cubicBezTo>
                <a:cubicBezTo>
                  <a:pt x="185" y="124"/>
                  <a:pt x="186" y="120"/>
                  <a:pt x="187" y="116"/>
                </a:cubicBezTo>
                <a:cubicBezTo>
                  <a:pt x="188" y="112"/>
                  <a:pt x="188" y="108"/>
                  <a:pt x="188" y="104"/>
                </a:cubicBezTo>
                <a:cubicBezTo>
                  <a:pt x="188" y="97"/>
                  <a:pt x="187" y="91"/>
                  <a:pt x="184" y="85"/>
                </a:cubicBezTo>
                <a:cubicBezTo>
                  <a:pt x="182" y="79"/>
                  <a:pt x="178" y="73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0" y="66"/>
                  <a:pt x="168" y="64"/>
                  <a:pt x="165" y="63"/>
                </a:cubicBezTo>
                <a:cubicBezTo>
                  <a:pt x="163" y="61"/>
                  <a:pt x="160" y="60"/>
                  <a:pt x="157" y="59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52" y="57"/>
                  <a:pt x="147" y="56"/>
                  <a:pt x="141" y="56"/>
                </a:cubicBezTo>
                <a:cubicBezTo>
                  <a:pt x="135" y="56"/>
                  <a:pt x="129" y="57"/>
                  <a:pt x="123" y="60"/>
                </a:cubicBezTo>
                <a:cubicBezTo>
                  <a:pt x="117" y="62"/>
                  <a:pt x="112" y="66"/>
                  <a:pt x="108" y="70"/>
                </a:cubicBezTo>
                <a:cubicBezTo>
                  <a:pt x="104" y="74"/>
                  <a:pt x="100" y="80"/>
                  <a:pt x="98" y="85"/>
                </a:cubicBezTo>
                <a:cubicBezTo>
                  <a:pt x="95" y="91"/>
                  <a:pt x="94" y="98"/>
                  <a:pt x="94" y="104"/>
                </a:cubicBezTo>
                <a:close/>
                <a:moveTo>
                  <a:pt x="168" y="208"/>
                </a:moveTo>
                <a:cubicBezTo>
                  <a:pt x="173" y="208"/>
                  <a:pt x="177" y="207"/>
                  <a:pt x="181" y="206"/>
                </a:cubicBezTo>
                <a:cubicBezTo>
                  <a:pt x="185" y="204"/>
                  <a:pt x="189" y="201"/>
                  <a:pt x="192" y="198"/>
                </a:cubicBezTo>
                <a:cubicBezTo>
                  <a:pt x="195" y="195"/>
                  <a:pt x="197" y="191"/>
                  <a:pt x="199" y="187"/>
                </a:cubicBezTo>
                <a:cubicBezTo>
                  <a:pt x="201" y="183"/>
                  <a:pt x="202" y="178"/>
                  <a:pt x="202" y="174"/>
                </a:cubicBezTo>
                <a:cubicBezTo>
                  <a:pt x="202" y="169"/>
                  <a:pt x="201" y="164"/>
                  <a:pt x="199" y="160"/>
                </a:cubicBezTo>
                <a:cubicBezTo>
                  <a:pt x="197" y="156"/>
                  <a:pt x="195" y="152"/>
                  <a:pt x="192" y="149"/>
                </a:cubicBezTo>
                <a:cubicBezTo>
                  <a:pt x="189" y="146"/>
                  <a:pt x="185" y="143"/>
                  <a:pt x="181" y="142"/>
                </a:cubicBezTo>
                <a:cubicBezTo>
                  <a:pt x="176" y="140"/>
                  <a:pt x="172" y="139"/>
                  <a:pt x="167" y="139"/>
                </a:cubicBezTo>
                <a:cubicBezTo>
                  <a:pt x="163" y="139"/>
                  <a:pt x="158" y="140"/>
                  <a:pt x="154" y="142"/>
                </a:cubicBezTo>
                <a:cubicBezTo>
                  <a:pt x="150" y="144"/>
                  <a:pt x="147" y="146"/>
                  <a:pt x="144" y="150"/>
                </a:cubicBezTo>
                <a:cubicBezTo>
                  <a:pt x="141" y="153"/>
                  <a:pt x="139" y="156"/>
                  <a:pt x="137" y="161"/>
                </a:cubicBezTo>
                <a:cubicBezTo>
                  <a:pt x="135" y="165"/>
                  <a:pt x="134" y="169"/>
                  <a:pt x="134" y="174"/>
                </a:cubicBezTo>
                <a:cubicBezTo>
                  <a:pt x="134" y="178"/>
                  <a:pt x="135" y="183"/>
                  <a:pt x="137" y="187"/>
                </a:cubicBezTo>
                <a:cubicBezTo>
                  <a:pt x="139" y="191"/>
                  <a:pt x="141" y="195"/>
                  <a:pt x="144" y="198"/>
                </a:cubicBezTo>
                <a:cubicBezTo>
                  <a:pt x="147" y="201"/>
                  <a:pt x="151" y="204"/>
                  <a:pt x="155" y="206"/>
                </a:cubicBezTo>
                <a:cubicBezTo>
                  <a:pt x="159" y="207"/>
                  <a:pt x="164" y="208"/>
                  <a:pt x="168" y="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87833" tIns="43916" rIns="87833" bIns="439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0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7" name="Freeform 24">
            <a:extLst>
              <a:ext uri="{FF2B5EF4-FFF2-40B4-BE49-F238E27FC236}">
                <a16:creationId xmlns:a16="http://schemas.microsoft.com/office/drawing/2014/main" id="{8A23BA4F-0B7F-4B5B-B308-D157A6A6A6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31973" y="2481212"/>
            <a:ext cx="722286" cy="761920"/>
          </a:xfrm>
          <a:custGeom>
            <a:avLst/>
            <a:gdLst>
              <a:gd name="T0" fmla="*/ 93 w 163"/>
              <a:gd name="T1" fmla="*/ 54 h 173"/>
              <a:gd name="T2" fmla="*/ 35 w 163"/>
              <a:gd name="T3" fmla="*/ 54 h 173"/>
              <a:gd name="T4" fmla="*/ 35 w 163"/>
              <a:gd name="T5" fmla="*/ 43 h 173"/>
              <a:gd name="T6" fmla="*/ 93 w 163"/>
              <a:gd name="T7" fmla="*/ 43 h 173"/>
              <a:gd name="T8" fmla="*/ 93 w 163"/>
              <a:gd name="T9" fmla="*/ 54 h 173"/>
              <a:gd name="T10" fmla="*/ 35 w 163"/>
              <a:gd name="T11" fmla="*/ 65 h 173"/>
              <a:gd name="T12" fmla="*/ 128 w 163"/>
              <a:gd name="T13" fmla="*/ 65 h 173"/>
              <a:gd name="T14" fmla="*/ 128 w 163"/>
              <a:gd name="T15" fmla="*/ 76 h 173"/>
              <a:gd name="T16" fmla="*/ 35 w 163"/>
              <a:gd name="T17" fmla="*/ 76 h 173"/>
              <a:gd name="T18" fmla="*/ 35 w 163"/>
              <a:gd name="T19" fmla="*/ 65 h 173"/>
              <a:gd name="T20" fmla="*/ 35 w 163"/>
              <a:gd name="T21" fmla="*/ 86 h 173"/>
              <a:gd name="T22" fmla="*/ 128 w 163"/>
              <a:gd name="T23" fmla="*/ 86 h 173"/>
              <a:gd name="T24" fmla="*/ 128 w 163"/>
              <a:gd name="T25" fmla="*/ 97 h 173"/>
              <a:gd name="T26" fmla="*/ 35 w 163"/>
              <a:gd name="T27" fmla="*/ 97 h 173"/>
              <a:gd name="T28" fmla="*/ 35 w 163"/>
              <a:gd name="T29" fmla="*/ 86 h 173"/>
              <a:gd name="T30" fmla="*/ 35 w 163"/>
              <a:gd name="T31" fmla="*/ 108 h 173"/>
              <a:gd name="T32" fmla="*/ 128 w 163"/>
              <a:gd name="T33" fmla="*/ 108 h 173"/>
              <a:gd name="T34" fmla="*/ 128 w 163"/>
              <a:gd name="T35" fmla="*/ 119 h 173"/>
              <a:gd name="T36" fmla="*/ 35 w 163"/>
              <a:gd name="T37" fmla="*/ 119 h 173"/>
              <a:gd name="T38" fmla="*/ 35 w 163"/>
              <a:gd name="T39" fmla="*/ 108 h 173"/>
              <a:gd name="T40" fmla="*/ 35 w 163"/>
              <a:gd name="T41" fmla="*/ 129 h 173"/>
              <a:gd name="T42" fmla="*/ 128 w 163"/>
              <a:gd name="T43" fmla="*/ 129 h 173"/>
              <a:gd name="T44" fmla="*/ 128 w 163"/>
              <a:gd name="T45" fmla="*/ 140 h 173"/>
              <a:gd name="T46" fmla="*/ 35 w 163"/>
              <a:gd name="T47" fmla="*/ 140 h 173"/>
              <a:gd name="T48" fmla="*/ 35 w 163"/>
              <a:gd name="T49" fmla="*/ 129 h 173"/>
              <a:gd name="T50" fmla="*/ 163 w 163"/>
              <a:gd name="T51" fmla="*/ 11 h 173"/>
              <a:gd name="T52" fmla="*/ 163 w 163"/>
              <a:gd name="T53" fmla="*/ 173 h 173"/>
              <a:gd name="T54" fmla="*/ 0 w 163"/>
              <a:gd name="T55" fmla="*/ 173 h 173"/>
              <a:gd name="T56" fmla="*/ 0 w 163"/>
              <a:gd name="T57" fmla="*/ 0 h 173"/>
              <a:gd name="T58" fmla="*/ 24 w 163"/>
              <a:gd name="T59" fmla="*/ 11 h 173"/>
              <a:gd name="T60" fmla="*/ 47 w 163"/>
              <a:gd name="T61" fmla="*/ 0 h 173"/>
              <a:gd name="T62" fmla="*/ 70 w 163"/>
              <a:gd name="T63" fmla="*/ 11 h 173"/>
              <a:gd name="T64" fmla="*/ 93 w 163"/>
              <a:gd name="T65" fmla="*/ 0 h 173"/>
              <a:gd name="T66" fmla="*/ 117 w 163"/>
              <a:gd name="T67" fmla="*/ 11 h 173"/>
              <a:gd name="T68" fmla="*/ 140 w 163"/>
              <a:gd name="T69" fmla="*/ 0 h 173"/>
              <a:gd name="T70" fmla="*/ 163 w 163"/>
              <a:gd name="T71" fmla="*/ 11 h 173"/>
              <a:gd name="T72" fmla="*/ 152 w 163"/>
              <a:gd name="T73" fmla="*/ 18 h 173"/>
              <a:gd name="T74" fmla="*/ 140 w 163"/>
              <a:gd name="T75" fmla="*/ 12 h 173"/>
              <a:gd name="T76" fmla="*/ 128 w 163"/>
              <a:gd name="T77" fmla="*/ 18 h 173"/>
              <a:gd name="T78" fmla="*/ 117 w 163"/>
              <a:gd name="T79" fmla="*/ 23 h 173"/>
              <a:gd name="T80" fmla="*/ 105 w 163"/>
              <a:gd name="T81" fmla="*/ 18 h 173"/>
              <a:gd name="T82" fmla="*/ 93 w 163"/>
              <a:gd name="T83" fmla="*/ 12 h 173"/>
              <a:gd name="T84" fmla="*/ 82 w 163"/>
              <a:gd name="T85" fmla="*/ 18 h 173"/>
              <a:gd name="T86" fmla="*/ 70 w 163"/>
              <a:gd name="T87" fmla="*/ 23 h 173"/>
              <a:gd name="T88" fmla="*/ 58 w 163"/>
              <a:gd name="T89" fmla="*/ 18 h 173"/>
              <a:gd name="T90" fmla="*/ 47 w 163"/>
              <a:gd name="T91" fmla="*/ 12 h 173"/>
              <a:gd name="T92" fmla="*/ 35 w 163"/>
              <a:gd name="T93" fmla="*/ 18 h 173"/>
              <a:gd name="T94" fmla="*/ 24 w 163"/>
              <a:gd name="T95" fmla="*/ 23 h 173"/>
              <a:gd name="T96" fmla="*/ 18 w 163"/>
              <a:gd name="T97" fmla="*/ 20 h 173"/>
              <a:gd name="T98" fmla="*/ 12 w 163"/>
              <a:gd name="T99" fmla="*/ 18 h 173"/>
              <a:gd name="T100" fmla="*/ 12 w 163"/>
              <a:gd name="T101" fmla="*/ 162 h 173"/>
              <a:gd name="T102" fmla="*/ 152 w 163"/>
              <a:gd name="T103" fmla="*/ 162 h 173"/>
              <a:gd name="T104" fmla="*/ 152 w 163"/>
              <a:gd name="T105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73">
                <a:moveTo>
                  <a:pt x="93" y="54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43"/>
                  <a:pt x="35" y="43"/>
                  <a:pt x="35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54"/>
                  <a:pt x="93" y="54"/>
                  <a:pt x="93" y="54"/>
                </a:cubicBezTo>
                <a:close/>
                <a:moveTo>
                  <a:pt x="35" y="65"/>
                </a:moveTo>
                <a:cubicBezTo>
                  <a:pt x="128" y="65"/>
                  <a:pt x="128" y="65"/>
                  <a:pt x="128" y="65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5"/>
                  <a:pt x="35" y="65"/>
                  <a:pt x="35" y="65"/>
                </a:cubicBezTo>
                <a:close/>
                <a:moveTo>
                  <a:pt x="35" y="86"/>
                </a:moveTo>
                <a:cubicBezTo>
                  <a:pt x="128" y="86"/>
                  <a:pt x="128" y="86"/>
                  <a:pt x="128" y="8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5" y="86"/>
                  <a:pt x="35" y="86"/>
                  <a:pt x="35" y="86"/>
                </a:cubicBezTo>
                <a:close/>
                <a:moveTo>
                  <a:pt x="35" y="108"/>
                </a:moveTo>
                <a:cubicBezTo>
                  <a:pt x="128" y="108"/>
                  <a:pt x="128" y="108"/>
                  <a:pt x="128" y="108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5" y="108"/>
                  <a:pt x="35" y="108"/>
                  <a:pt x="35" y="108"/>
                </a:cubicBezTo>
                <a:close/>
                <a:moveTo>
                  <a:pt x="35" y="129"/>
                </a:moveTo>
                <a:cubicBezTo>
                  <a:pt x="128" y="129"/>
                  <a:pt x="128" y="129"/>
                  <a:pt x="128" y="129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29"/>
                  <a:pt x="35" y="129"/>
                  <a:pt x="35" y="129"/>
                </a:cubicBezTo>
                <a:close/>
                <a:moveTo>
                  <a:pt x="163" y="11"/>
                </a:moveTo>
                <a:cubicBezTo>
                  <a:pt x="163" y="173"/>
                  <a:pt x="163" y="173"/>
                  <a:pt x="163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0"/>
                  <a:pt x="0" y="0"/>
                  <a:pt x="0" y="0"/>
                </a:cubicBezTo>
                <a:cubicBezTo>
                  <a:pt x="24" y="11"/>
                  <a:pt x="24" y="11"/>
                  <a:pt x="24" y="11"/>
                </a:cubicBezTo>
                <a:cubicBezTo>
                  <a:pt x="47" y="0"/>
                  <a:pt x="47" y="0"/>
                  <a:pt x="47" y="0"/>
                </a:cubicBezTo>
                <a:cubicBezTo>
                  <a:pt x="70" y="11"/>
                  <a:pt x="70" y="11"/>
                  <a:pt x="70" y="11"/>
                </a:cubicBezTo>
                <a:cubicBezTo>
                  <a:pt x="93" y="0"/>
                  <a:pt x="93" y="0"/>
                  <a:pt x="93" y="0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40" y="0"/>
                  <a:pt x="140" y="0"/>
                  <a:pt x="140" y="0"/>
                </a:cubicBezTo>
                <a:cubicBezTo>
                  <a:pt x="163" y="11"/>
                  <a:pt x="163" y="11"/>
                  <a:pt x="163" y="11"/>
                </a:cubicBezTo>
                <a:close/>
                <a:moveTo>
                  <a:pt x="152" y="18"/>
                </a:moveTo>
                <a:cubicBezTo>
                  <a:pt x="140" y="12"/>
                  <a:pt x="140" y="12"/>
                  <a:pt x="140" y="12"/>
                </a:cubicBezTo>
                <a:cubicBezTo>
                  <a:pt x="136" y="14"/>
                  <a:pt x="132" y="16"/>
                  <a:pt x="128" y="18"/>
                </a:cubicBezTo>
                <a:cubicBezTo>
                  <a:pt x="125" y="19"/>
                  <a:pt x="121" y="21"/>
                  <a:pt x="117" y="23"/>
                </a:cubicBezTo>
                <a:cubicBezTo>
                  <a:pt x="113" y="21"/>
                  <a:pt x="109" y="19"/>
                  <a:pt x="105" y="18"/>
                </a:cubicBezTo>
                <a:cubicBezTo>
                  <a:pt x="101" y="16"/>
                  <a:pt x="97" y="14"/>
                  <a:pt x="93" y="12"/>
                </a:cubicBezTo>
                <a:cubicBezTo>
                  <a:pt x="90" y="14"/>
                  <a:pt x="86" y="16"/>
                  <a:pt x="82" y="18"/>
                </a:cubicBezTo>
                <a:cubicBezTo>
                  <a:pt x="78" y="19"/>
                  <a:pt x="74" y="21"/>
                  <a:pt x="70" y="23"/>
                </a:cubicBezTo>
                <a:cubicBezTo>
                  <a:pt x="66" y="21"/>
                  <a:pt x="62" y="19"/>
                  <a:pt x="58" y="18"/>
                </a:cubicBezTo>
                <a:cubicBezTo>
                  <a:pt x="55" y="16"/>
                  <a:pt x="51" y="14"/>
                  <a:pt x="47" y="12"/>
                </a:cubicBezTo>
                <a:cubicBezTo>
                  <a:pt x="43" y="14"/>
                  <a:pt x="39" y="16"/>
                  <a:pt x="35" y="18"/>
                </a:cubicBezTo>
                <a:cubicBezTo>
                  <a:pt x="31" y="19"/>
                  <a:pt x="27" y="21"/>
                  <a:pt x="24" y="23"/>
                </a:cubicBezTo>
                <a:cubicBezTo>
                  <a:pt x="22" y="22"/>
                  <a:pt x="20" y="21"/>
                  <a:pt x="18" y="20"/>
                </a:cubicBezTo>
                <a:cubicBezTo>
                  <a:pt x="16" y="19"/>
                  <a:pt x="14" y="18"/>
                  <a:pt x="12" y="18"/>
                </a:cubicBezTo>
                <a:cubicBezTo>
                  <a:pt x="12" y="162"/>
                  <a:pt x="12" y="162"/>
                  <a:pt x="12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8"/>
                  <a:pt x="152" y="18"/>
                  <a:pt x="152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7833" tIns="43916" rIns="87833" bIns="439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960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3D2C089-DA5E-4BDC-AF26-94D524D099CA}"/>
              </a:ext>
            </a:extLst>
          </p:cNvPr>
          <p:cNvGrpSpPr>
            <a:grpSpLocks noChangeAspect="1"/>
          </p:cNvGrpSpPr>
          <p:nvPr/>
        </p:nvGrpSpPr>
        <p:grpSpPr>
          <a:xfrm>
            <a:off x="9982115" y="2536805"/>
            <a:ext cx="920847" cy="748040"/>
            <a:chOff x="9153656" y="1246386"/>
            <a:chExt cx="1041342" cy="1012418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C90CF6D-6DB5-47F3-9DDF-2B896F2441F0}"/>
                </a:ext>
              </a:extLst>
            </p:cNvPr>
            <p:cNvGrpSpPr/>
            <p:nvPr/>
          </p:nvGrpSpPr>
          <p:grpSpPr>
            <a:xfrm>
              <a:off x="9153656" y="1246386"/>
              <a:ext cx="1041342" cy="1012418"/>
              <a:chOff x="3354388" y="3827463"/>
              <a:chExt cx="285750" cy="277813"/>
            </a:xfrm>
          </p:grpSpPr>
          <p:sp>
            <p:nvSpPr>
              <p:cNvPr id="186" name="Freeform 136">
                <a:extLst>
                  <a:ext uri="{FF2B5EF4-FFF2-40B4-BE49-F238E27FC236}">
                    <a16:creationId xmlns:a16="http://schemas.microsoft.com/office/drawing/2014/main" id="{7BA55708-1CDE-4F8F-8409-187AF9305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388" y="3827463"/>
                <a:ext cx="211138" cy="203200"/>
              </a:xfrm>
              <a:custGeom>
                <a:avLst/>
                <a:gdLst>
                  <a:gd name="T0" fmla="*/ 50 w 133"/>
                  <a:gd name="T1" fmla="*/ 97 h 128"/>
                  <a:gd name="T2" fmla="*/ 19 w 133"/>
                  <a:gd name="T3" fmla="*/ 128 h 128"/>
                  <a:gd name="T4" fmla="*/ 19 w 133"/>
                  <a:gd name="T5" fmla="*/ 95 h 128"/>
                  <a:gd name="T6" fmla="*/ 0 w 133"/>
                  <a:gd name="T7" fmla="*/ 95 h 128"/>
                  <a:gd name="T8" fmla="*/ 0 w 133"/>
                  <a:gd name="T9" fmla="*/ 0 h 128"/>
                  <a:gd name="T10" fmla="*/ 133 w 133"/>
                  <a:gd name="T11" fmla="*/ 0 h 128"/>
                  <a:gd name="T12" fmla="*/ 133 w 133"/>
                  <a:gd name="T13" fmla="*/ 3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28">
                    <a:moveTo>
                      <a:pt x="50" y="97"/>
                    </a:moveTo>
                    <a:lnTo>
                      <a:pt x="19" y="128"/>
                    </a:lnTo>
                    <a:lnTo>
                      <a:pt x="19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133" y="0"/>
                    </a:lnTo>
                    <a:lnTo>
                      <a:pt x="133" y="33"/>
                    </a:lnTo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04" tIns="44802" rIns="89604" bIns="448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7" name="Freeform 137">
                <a:extLst>
                  <a:ext uri="{FF2B5EF4-FFF2-40B4-BE49-F238E27FC236}">
                    <a16:creationId xmlns:a16="http://schemas.microsoft.com/office/drawing/2014/main" id="{293F29FC-F1A6-4F01-9D01-D761BEB17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163" y="3902076"/>
                <a:ext cx="180975" cy="203200"/>
              </a:xfrm>
              <a:custGeom>
                <a:avLst/>
                <a:gdLst>
                  <a:gd name="T0" fmla="*/ 0 w 114"/>
                  <a:gd name="T1" fmla="*/ 95 h 128"/>
                  <a:gd name="T2" fmla="*/ 62 w 114"/>
                  <a:gd name="T3" fmla="*/ 95 h 128"/>
                  <a:gd name="T4" fmla="*/ 95 w 114"/>
                  <a:gd name="T5" fmla="*/ 128 h 128"/>
                  <a:gd name="T6" fmla="*/ 95 w 114"/>
                  <a:gd name="T7" fmla="*/ 95 h 128"/>
                  <a:gd name="T8" fmla="*/ 114 w 114"/>
                  <a:gd name="T9" fmla="*/ 95 h 128"/>
                  <a:gd name="T10" fmla="*/ 114 w 114"/>
                  <a:gd name="T11" fmla="*/ 0 h 128"/>
                  <a:gd name="T12" fmla="*/ 0 w 114"/>
                  <a:gd name="T13" fmla="*/ 0 h 128"/>
                  <a:gd name="T14" fmla="*/ 0 w 114"/>
                  <a:gd name="T15" fmla="*/ 9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28">
                    <a:moveTo>
                      <a:pt x="0" y="95"/>
                    </a:moveTo>
                    <a:lnTo>
                      <a:pt x="62" y="95"/>
                    </a:lnTo>
                    <a:lnTo>
                      <a:pt x="95" y="128"/>
                    </a:lnTo>
                    <a:lnTo>
                      <a:pt x="95" y="95"/>
                    </a:lnTo>
                    <a:lnTo>
                      <a:pt x="114" y="95"/>
                    </a:lnTo>
                    <a:lnTo>
                      <a:pt x="114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04" tIns="44802" rIns="89604" bIns="4480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960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DE58481-88A9-4940-87AE-EAA6F6D8B46F}"/>
                </a:ext>
              </a:extLst>
            </p:cNvPr>
            <p:cNvGrpSpPr/>
            <p:nvPr/>
          </p:nvGrpSpPr>
          <p:grpSpPr>
            <a:xfrm>
              <a:off x="9677161" y="1784291"/>
              <a:ext cx="415679" cy="76644"/>
              <a:chOff x="9636521" y="1784291"/>
              <a:chExt cx="415679" cy="76644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E35D1369-DCE6-4CBA-BC6B-2FA847A2125F}"/>
                  </a:ext>
                </a:extLst>
              </p:cNvPr>
              <p:cNvSpPr/>
              <p:nvPr/>
            </p:nvSpPr>
            <p:spPr bwMode="auto">
              <a:xfrm>
                <a:off x="9636521" y="1784291"/>
                <a:ext cx="76644" cy="76644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08" tIns="143366" rIns="179208" bIns="1433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76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8FAB606-22CD-468C-A063-19BEF413A667}"/>
                  </a:ext>
                </a:extLst>
              </p:cNvPr>
              <p:cNvSpPr/>
              <p:nvPr/>
            </p:nvSpPr>
            <p:spPr bwMode="auto">
              <a:xfrm>
                <a:off x="9806039" y="1784291"/>
                <a:ext cx="76644" cy="76644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08" tIns="143366" rIns="179208" bIns="1433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76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EAF3291-6EA5-4BB8-85F0-4E19601163C1}"/>
                  </a:ext>
                </a:extLst>
              </p:cNvPr>
              <p:cNvSpPr/>
              <p:nvPr/>
            </p:nvSpPr>
            <p:spPr bwMode="auto">
              <a:xfrm>
                <a:off x="9975556" y="1784291"/>
                <a:ext cx="76644" cy="76644"/>
              </a:xfrm>
              <a:prstGeom prst="ellipse">
                <a:avLst/>
              </a:prstGeom>
              <a:solidFill>
                <a:schemeClr val="accent1"/>
              </a:solidFill>
              <a:ln w="381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08" tIns="143366" rIns="179208" bIns="14336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3576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F09EFAB-17B3-41BF-A89C-57548C661AB2}"/>
              </a:ext>
            </a:extLst>
          </p:cNvPr>
          <p:cNvSpPr/>
          <p:nvPr/>
        </p:nvSpPr>
        <p:spPr>
          <a:xfrm>
            <a:off x="9192301" y="3460018"/>
            <a:ext cx="2468180" cy="8448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Hub for Teamwork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AC8270-2C3F-46CE-9211-C2D5DD3965A9}"/>
              </a:ext>
            </a:extLst>
          </p:cNvPr>
          <p:cNvSpPr/>
          <p:nvPr/>
        </p:nvSpPr>
        <p:spPr>
          <a:xfrm>
            <a:off x="6955428" y="3467322"/>
            <a:ext cx="2468180" cy="8448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Co-Author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0B87183-926B-4016-96B8-528186B462FF}"/>
              </a:ext>
            </a:extLst>
          </p:cNvPr>
          <p:cNvSpPr/>
          <p:nvPr/>
        </p:nvSpPr>
        <p:spPr>
          <a:xfrm>
            <a:off x="4675206" y="3465301"/>
            <a:ext cx="2881169" cy="8448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Connect Across </a:t>
            </a:r>
          </a:p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Organization</a:t>
            </a:r>
          </a:p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6709895-8F3F-4151-B960-85E8E4932E60}"/>
              </a:ext>
            </a:extLst>
          </p:cNvPr>
          <p:cNvSpPr/>
          <p:nvPr/>
        </p:nvSpPr>
        <p:spPr>
          <a:xfrm>
            <a:off x="2278124" y="3472784"/>
            <a:ext cx="2881169" cy="8448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Intranets &amp; </a:t>
            </a:r>
            <a:b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Content Management</a:t>
            </a:r>
          </a:p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	</a:t>
            </a: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C44550-804F-42F0-82CC-44C7DC513693}"/>
              </a:ext>
            </a:extLst>
          </p:cNvPr>
          <p:cNvSpPr/>
          <p:nvPr/>
        </p:nvSpPr>
        <p:spPr>
          <a:xfrm>
            <a:off x="-33141" y="3458933"/>
            <a:ext cx="2881169" cy="4451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Email &amp; Calendar </a:t>
            </a: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653AB3-D08D-4A84-9E6B-2A3DE74AF2F5}"/>
              </a:ext>
            </a:extLst>
          </p:cNvPr>
          <p:cNvSpPr/>
          <p:nvPr/>
        </p:nvSpPr>
        <p:spPr>
          <a:xfrm>
            <a:off x="9077844" y="1621176"/>
            <a:ext cx="2468180" cy="59363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Teams</a:t>
            </a: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27A736-DC5C-4567-90A3-8D93FDF29612}"/>
              </a:ext>
            </a:extLst>
          </p:cNvPr>
          <p:cNvSpPr/>
          <p:nvPr/>
        </p:nvSpPr>
        <p:spPr>
          <a:xfrm>
            <a:off x="6902730" y="1619982"/>
            <a:ext cx="2468180" cy="59363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Office Apps</a:t>
            </a: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128782-FAD3-4739-AC42-AB3934B06538}"/>
              </a:ext>
            </a:extLst>
          </p:cNvPr>
          <p:cNvSpPr/>
          <p:nvPr/>
        </p:nvSpPr>
        <p:spPr>
          <a:xfrm>
            <a:off x="4530634" y="1611106"/>
            <a:ext cx="2881169" cy="59363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Yammer</a:t>
            </a:r>
          </a:p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701727C-23F7-4B58-A5F3-1B0669A37169}"/>
              </a:ext>
            </a:extLst>
          </p:cNvPr>
          <p:cNvSpPr/>
          <p:nvPr/>
        </p:nvSpPr>
        <p:spPr>
          <a:xfrm>
            <a:off x="2314537" y="1628417"/>
            <a:ext cx="2881169" cy="59363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SharePoint</a:t>
            </a:r>
          </a:p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C4CD980-4A91-4D56-A6D1-7F7BB10BDF2C}"/>
              </a:ext>
            </a:extLst>
          </p:cNvPr>
          <p:cNvSpPr/>
          <p:nvPr/>
        </p:nvSpPr>
        <p:spPr>
          <a:xfrm>
            <a:off x="-88544" y="1635342"/>
            <a:ext cx="2881169" cy="59363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marL="0" marR="0" lvl="0" indent="0" algn="ctr" defTabSz="913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Outlook</a:t>
            </a: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3851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light" charset="0"/>
              <a:ea typeface="Segoe UI Semilight" charset="0"/>
              <a:cs typeface="Segoe UI Semilight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8B9FDB8-FF37-4A2F-BEF0-CA28D4EA2741}"/>
              </a:ext>
            </a:extLst>
          </p:cNvPr>
          <p:cNvSpPr/>
          <p:nvPr/>
        </p:nvSpPr>
        <p:spPr bwMode="auto">
          <a:xfrm>
            <a:off x="1730" y="4894201"/>
            <a:ext cx="12188542" cy="19464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4" tIns="143387" rIns="179234" bIns="1433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751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41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BB19D1-3472-4FB3-8806-36F0CF8D09B3}"/>
              </a:ext>
            </a:extLst>
          </p:cNvPr>
          <p:cNvSpPr/>
          <p:nvPr/>
        </p:nvSpPr>
        <p:spPr>
          <a:xfrm>
            <a:off x="618544" y="5315491"/>
            <a:ext cx="2883815" cy="56309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Office 365 G</a:t>
            </a:r>
            <a:r>
              <a:rPr kumimoji="0" 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roups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Single team membership across apps and services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D2A9B9-29A2-4C43-A353-B2E7C1370104}"/>
              </a:ext>
            </a:extLst>
          </p:cNvPr>
          <p:cNvSpPr/>
          <p:nvPr/>
        </p:nvSpPr>
        <p:spPr>
          <a:xfrm>
            <a:off x="4353301" y="5323794"/>
            <a:ext cx="3081151" cy="48235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Microsoft Graph</a:t>
            </a: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Suite-wide intelligence connecting people and content</a:t>
            </a: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5B1BEC3-4B2A-4106-8A01-8182BA56099C}"/>
              </a:ext>
            </a:extLst>
          </p:cNvPr>
          <p:cNvSpPr/>
          <p:nvPr/>
        </p:nvSpPr>
        <p:spPr>
          <a:xfrm>
            <a:off x="7954069" y="5312902"/>
            <a:ext cx="3745423" cy="646147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Security and Compliance</a:t>
            </a: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Centralized policy management </a:t>
            </a: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5126E5-D5C5-403F-AAE3-91EE47AA9C7C}"/>
              </a:ext>
            </a:extLst>
          </p:cNvPr>
          <p:cNvCxnSpPr>
            <a:cxnSpLocks/>
          </p:cNvCxnSpPr>
          <p:nvPr/>
        </p:nvCxnSpPr>
        <p:spPr>
          <a:xfrm flipV="1">
            <a:off x="427738" y="4377775"/>
            <a:ext cx="11377945" cy="1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BE3E20-156F-4E4B-AE3B-219C79B847CF}"/>
              </a:ext>
            </a:extLst>
          </p:cNvPr>
          <p:cNvCxnSpPr/>
          <p:nvPr/>
        </p:nvCxnSpPr>
        <p:spPr>
          <a:xfrm>
            <a:off x="443425" y="4054433"/>
            <a:ext cx="0" cy="336254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669E6A0-CA47-4DCC-9922-C0981D0F24AE}"/>
              </a:ext>
            </a:extLst>
          </p:cNvPr>
          <p:cNvCxnSpPr/>
          <p:nvPr/>
        </p:nvCxnSpPr>
        <p:spPr>
          <a:xfrm>
            <a:off x="11795851" y="4054433"/>
            <a:ext cx="0" cy="336254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18AE56-2D34-4741-88EE-2FAB39BC0767}"/>
              </a:ext>
            </a:extLst>
          </p:cNvPr>
          <p:cNvCxnSpPr>
            <a:cxnSpLocks/>
          </p:cNvCxnSpPr>
          <p:nvPr/>
        </p:nvCxnSpPr>
        <p:spPr>
          <a:xfrm>
            <a:off x="6096000" y="4377773"/>
            <a:ext cx="0" cy="531790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a16="http://schemas.microsoft.com/office/drawing/2014/main" xmlns:a14="http://schemas.microsoft.com/office/drawing/2010/main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1987"/>
          <p:cNvSpPr>
            <a:spLocks noGrp="1" noChangeArrowheads="1"/>
          </p:cNvSpPr>
          <p:nvPr>
            <p:ph type="title"/>
          </p:nvPr>
        </p:nvSpPr>
        <p:spPr>
          <a:xfrm>
            <a:off x="1705617" y="649082"/>
            <a:ext cx="8575461" cy="15161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38100" h="3810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8800" b="1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4221889" y="2483941"/>
            <a:ext cx="6867175" cy="3848940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effectLst>
            <a:softEdge rad="88900"/>
          </a:effectLst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</a:t>
            </a:r>
          </a:p>
          <a:p>
            <a:pPr lvl="1">
              <a:spcBef>
                <a:spcPts val="2400"/>
              </a:spcBef>
              <a:spcAft>
                <a:spcPts val="600"/>
              </a:spcAft>
              <a:tabLst>
                <a:tab pos="6635750" algn="r"/>
              </a:tabLst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2600" b="1" dirty="0">
                <a:solidFill>
                  <a:srgbClr val="002060"/>
                </a:solidFill>
              </a:rPr>
              <a:t>Email: </a:t>
            </a:r>
            <a:r>
              <a:rPr lang="en-US" sz="2600" b="1" dirty="0">
                <a:solidFill>
                  <a:srgbClr val="002060"/>
                </a:solidFill>
                <a:hlinkClick r:id="rId2"/>
              </a:rPr>
              <a:t>Paul.Stork@dontpapanic.com</a:t>
            </a:r>
            <a:r>
              <a:rPr lang="en-US" sz="2600" b="1" dirty="0">
                <a:solidFill>
                  <a:srgbClr val="002060"/>
                </a:solidFill>
              </a:rPr>
              <a:t>    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Blog: http://dontPaPanic.com/blog</a:t>
            </a:r>
          </a:p>
          <a:p>
            <a:pPr lvl="1">
              <a:spcAft>
                <a:spcPts val="600"/>
              </a:spcAft>
              <a:tabLst>
                <a:tab pos="6635750" algn="r"/>
              </a:tabLst>
            </a:pPr>
            <a:r>
              <a:rPr lang="en-US" sz="2600" b="1" dirty="0">
                <a:solidFill>
                  <a:srgbClr val="002060"/>
                </a:solidFill>
              </a:rPr>
              <a:t>	Twitter: @</a:t>
            </a:r>
            <a:r>
              <a:rPr lang="en-US" sz="2600" b="1" dirty="0" err="1">
                <a:solidFill>
                  <a:srgbClr val="002060"/>
                </a:solidFill>
              </a:rPr>
              <a:t>PStork</a:t>
            </a:r>
            <a:endParaRPr lang="en-US" sz="2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72986-8CD1-484A-B1AD-9A5EA135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6" y="2925245"/>
            <a:ext cx="3211428" cy="3211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3101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755231" y="1952202"/>
            <a:ext cx="2209971" cy="438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65664" y="1944135"/>
            <a:ext cx="2172952" cy="438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89153" y="1933392"/>
            <a:ext cx="2181982" cy="4397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601246" y="2071357"/>
            <a:ext cx="2209972" cy="53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 Hub for </a:t>
            </a:r>
          </a:p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Teamwork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623287" y="3197791"/>
            <a:ext cx="2188445" cy="2331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Iterate on a project with your team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Chat privately, and make audio, video calls 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Set-up meetings with HD audio, video and web conferencing 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56860" y="2153047"/>
            <a:ext cx="2209971" cy="56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7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Connect Across</a:t>
            </a:r>
          </a:p>
          <a:p>
            <a:pPr marL="0" marR="0" lvl="0" indent="0" algn="ctr" defTabSz="91387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the Organization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06264" y="3227811"/>
            <a:ext cx="22357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2" marR="0" lvl="1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community around topics of interest or areas of practice </a:t>
            </a:r>
          </a:p>
          <a:p>
            <a:pPr marL="174794" marR="0" lvl="1" indent="-174794" algn="l" defTabSz="932239" rtl="0" eaLnBrk="1" fontAlgn="auto" latinLnBrk="0" hangingPunct="1">
              <a:lnSpc>
                <a:spcPct val="100000"/>
              </a:lnSpc>
              <a:spcBef>
                <a:spcPts val="61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Drive initiatives for cross-organizational innovation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Foster two-way engagement between leadership and staff  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67252" y="1952202"/>
            <a:ext cx="2209972" cy="438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496" y="2171085"/>
            <a:ext cx="2209972" cy="53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Email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&amp; Calendar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05496" y="3285182"/>
            <a:ext cx="2209972" cy="200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Upgrade your DL to a group inbox with shared notes and files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Share updates with your group in email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Keep your group in sync with a shared calendar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55975" y="2106805"/>
            <a:ext cx="2209972" cy="531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Intranets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&amp; Content Management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755975" y="3211850"/>
            <a:ext cx="2153315" cy="244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2" marR="0" lvl="1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company intranet to share news and resources</a:t>
            </a:r>
          </a:p>
          <a:p>
            <a:pPr marL="171352" marR="0" lvl="1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Customize your team site to automate document workflows and share lists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Share and work together on all your files with OneDrive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15877" y="1935977"/>
            <a:ext cx="2209971" cy="439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6869" y="2161470"/>
            <a:ext cx="2209971" cy="312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95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Co-Author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2415" y="1355659"/>
            <a:ext cx="11306340" cy="625980"/>
            <a:chOff x="401961" y="1587004"/>
            <a:chExt cx="11311151" cy="626246"/>
          </a:xfrm>
        </p:grpSpPr>
        <p:sp>
          <p:nvSpPr>
            <p:cNvPr id="80" name="Rectangle 79"/>
            <p:cNvSpPr/>
            <p:nvPr/>
          </p:nvSpPr>
          <p:spPr>
            <a:xfrm>
              <a:off x="2685423" y="1628462"/>
              <a:ext cx="2219276" cy="550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11087" y="1634783"/>
              <a:ext cx="2169212" cy="550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30204" y="1634527"/>
              <a:ext cx="2182908" cy="5513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01961" y="1633435"/>
              <a:ext cx="2215751" cy="550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266020" y="1634527"/>
              <a:ext cx="2210912" cy="5513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214801" y="1714225"/>
              <a:ext cx="915348" cy="35930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Teams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79248" y="1716918"/>
              <a:ext cx="1047926" cy="35930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Yammer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33000" y="1726834"/>
              <a:ext cx="1062469" cy="35930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Outlook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09242" y="1754694"/>
              <a:ext cx="1364403" cy="35930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l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SharePoint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242638" y="1587004"/>
              <a:ext cx="2269888" cy="62624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marL="0" marR="0" lvl="0" indent="0" algn="ctr" defTabSz="895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Word, Excel, PowerPoint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316870" y="3207491"/>
            <a:ext cx="2209972" cy="2157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See whose in the file with you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Work together with real time co-authoring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C292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Track what’s changed with version history</a:t>
            </a:r>
          </a:p>
          <a:p>
            <a:pPr marL="171352" marR="0" lvl="0" indent="-171352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387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C292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 bwMode="auto">
          <a:xfrm rot="5400000">
            <a:off x="5950819" y="-2705978"/>
            <a:ext cx="345037" cy="11323948"/>
          </a:xfrm>
          <a:prstGeom prst="rect">
            <a:avLst/>
          </a:prstGeom>
          <a:solidFill>
            <a:schemeClr val="accent5">
              <a:alpha val="6902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D83B01"/>
              </a:solidFill>
              <a:effectLst/>
              <a:uLnTx/>
              <a:uFillTx/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2273" y="2837094"/>
            <a:ext cx="2209971" cy="290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3193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EXAMPLE USE CASES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E338C0-EB04-4DAF-87AD-0914E5B9E15E}"/>
              </a:ext>
            </a:extLst>
          </p:cNvPr>
          <p:cNvGrpSpPr/>
          <p:nvPr/>
        </p:nvGrpSpPr>
        <p:grpSpPr>
          <a:xfrm>
            <a:off x="452313" y="6432212"/>
            <a:ext cx="11332999" cy="385991"/>
            <a:chOff x="-266058" y="6233625"/>
            <a:chExt cx="7529385" cy="3861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9C9E440-5F9D-40D4-AB08-74FD33F30FFC}"/>
                </a:ext>
              </a:extLst>
            </p:cNvPr>
            <p:cNvSpPr/>
            <p:nvPr/>
          </p:nvSpPr>
          <p:spPr>
            <a:xfrm>
              <a:off x="1548929" y="6255679"/>
              <a:ext cx="3984372" cy="36410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r" defTabSz="9138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0" i="0" u="none" strike="noStrike" kern="0" cap="none" spc="-100" normalizeH="0" baseline="0" noProof="0">
                  <a:ln>
                    <a:noFill/>
                  </a:ln>
                  <a:solidFill>
                    <a:srgbClr val="D83B01"/>
                  </a:solidFill>
                  <a:effectLst/>
                  <a:uLnTx/>
                  <a:uFillTx/>
                  <a:latin typeface="Segoe UI Semibold" charset="0"/>
                  <a:ea typeface="Segoe UI Semibold" charset="0"/>
                  <a:cs typeface="Segoe UI Semibold" charset="0"/>
                </a:rPr>
                <a:t>Office 365 Groups     Microsoft Graph    Security and Compliance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FD5489-B97E-4BE6-B723-3869B99C9C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66058" y="6436741"/>
              <a:ext cx="1670175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9102ECB-AC3A-4D03-95AF-FA7EF02104FD}"/>
                </a:ext>
              </a:extLst>
            </p:cNvPr>
            <p:cNvCxnSpPr/>
            <p:nvPr/>
          </p:nvCxnSpPr>
          <p:spPr>
            <a:xfrm flipH="1">
              <a:off x="-266055" y="6233625"/>
              <a:ext cx="0" cy="203116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5E2A337-18A3-4D45-82C1-3F5E753E4B31}"/>
                </a:ext>
              </a:extLst>
            </p:cNvPr>
            <p:cNvCxnSpPr>
              <a:cxnSpLocks/>
            </p:cNvCxnSpPr>
            <p:nvPr/>
          </p:nvCxnSpPr>
          <p:spPr>
            <a:xfrm>
              <a:off x="5743728" y="6436741"/>
              <a:ext cx="1519599" cy="0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C0C5F68-424D-4EFA-892D-A84984201BFF}"/>
                </a:ext>
              </a:extLst>
            </p:cNvPr>
            <p:cNvCxnSpPr>
              <a:cxnSpLocks/>
            </p:cNvCxnSpPr>
            <p:nvPr/>
          </p:nvCxnSpPr>
          <p:spPr>
            <a:xfrm>
              <a:off x="7263312" y="6233625"/>
              <a:ext cx="0" cy="203116"/>
            </a:xfrm>
            <a:prstGeom prst="line">
              <a:avLst/>
            </a:prstGeom>
            <a:ln>
              <a:solidFill>
                <a:schemeClr val="tx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505597D9-DDB4-4978-B556-733E784241AA}"/>
              </a:ext>
            </a:extLst>
          </p:cNvPr>
          <p:cNvSpPr txBox="1">
            <a:spLocks/>
          </p:cNvSpPr>
          <p:nvPr/>
        </p:nvSpPr>
        <p:spPr>
          <a:xfrm>
            <a:off x="166016" y="152659"/>
            <a:ext cx="12025120" cy="946860"/>
          </a:xfrm>
          <a:prstGeom prst="rect">
            <a:avLst/>
          </a:prstGeom>
        </p:spPr>
        <p:txBody>
          <a:bodyPr vert="horz" wrap="square" lIns="182828" tIns="146263" rIns="182828" bIns="146263" rtlCol="0" anchor="t">
            <a:spAutoFit/>
          </a:bodyPr>
          <a:lstStyle>
            <a:lvl1pPr marL="0" algn="l" defTabSz="8785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i="0" u="none" kern="1200" cap="none" spc="-98" baseline="0" dirty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Segoe UI Semibold" charset="0"/>
                <a:ea typeface="Segoe UI Semibold" charset="0"/>
                <a:cs typeface="Segoe UI Semibold" charset="0"/>
              </a:defRPr>
            </a:lvl1pPr>
          </a:lstStyle>
          <a:p>
            <a:pPr marL="0" marR="0" lvl="0" indent="0" algn="l" defTabSz="8782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3" b="0" i="0" u="none" strike="noStrike" kern="1200" cap="none" spc="-98" normalizeH="0" baseline="0" noProof="0">
                <a:ln w="3175">
                  <a:noFill/>
                </a:ln>
                <a:gradFill>
                  <a:gsLst>
                    <a:gs pos="1250">
                      <a:srgbClr val="2C292A"/>
                    </a:gs>
                    <a:gs pos="100000">
                      <a:srgbClr val="2C292A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charset="0"/>
                <a:cs typeface="Segoe UI Semibold" charset="0"/>
              </a:rPr>
              <a:t>Microsoft 365 Teamwork Use Case Guidance</a:t>
            </a:r>
          </a:p>
        </p:txBody>
      </p:sp>
    </p:spTree>
    <p:extLst>
      <p:ext uri="{BB962C8B-B14F-4D97-AF65-F5344CB8AC3E}">
        <p14:creationId xmlns:p14="http://schemas.microsoft.com/office/powerpoint/2010/main" val="391136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0CE0-9E6B-4DAC-8450-C6249F13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to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AAAB2-446F-4362-B21D-D309F079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out the common applications like SharePoint, OneDrive, Outlook and Word</a:t>
            </a:r>
          </a:p>
          <a:p>
            <a:r>
              <a:rPr lang="en-US" dirty="0"/>
              <a:t>Divide remaining Applications into 5 categories</a:t>
            </a:r>
          </a:p>
          <a:p>
            <a:r>
              <a:rPr lang="en-US" dirty="0"/>
              <a:t>Compare/Contrast the Application in each category</a:t>
            </a:r>
          </a:p>
          <a:p>
            <a:pPr lvl="1"/>
            <a:r>
              <a:rPr lang="en-US" dirty="0"/>
              <a:t>Brief Demonstration of the User Experience</a:t>
            </a:r>
          </a:p>
          <a:p>
            <a:pPr lvl="1"/>
            <a:r>
              <a:rPr lang="en-US" dirty="0"/>
              <a:t>Discuss the Business Use Case for each Application</a:t>
            </a:r>
          </a:p>
          <a:p>
            <a:pPr lvl="1"/>
            <a:r>
              <a:rPr lang="en-US" dirty="0"/>
              <a:t>Highlight Administrative Settings and Controls Available</a:t>
            </a:r>
          </a:p>
        </p:txBody>
      </p:sp>
    </p:spTree>
    <p:extLst>
      <p:ext uri="{BB962C8B-B14F-4D97-AF65-F5344CB8AC3E}">
        <p14:creationId xmlns:p14="http://schemas.microsoft.com/office/powerpoint/2010/main" val="9515856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DF10C2-12C5-4B0F-9BD2-A07B97B2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Applications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8202C7-158C-4F87-8B8F-F756181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734" y="3735354"/>
            <a:ext cx="8858533" cy="270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B29CB0-B675-47A0-8C84-1D4A119B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034" y="3807863"/>
            <a:ext cx="809738" cy="809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BBF5-6DC4-4943-821D-B2D756C23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425" y="3803779"/>
            <a:ext cx="809738" cy="809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F3F3-1EAC-4C6D-B0C9-66D670CF4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388" y="3803779"/>
            <a:ext cx="809738" cy="809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BF755D-CB70-43E8-92EC-B3C2AA36F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855" y="3803779"/>
            <a:ext cx="809738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8C1FD-0FB3-4FC4-9299-8CB16892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322" y="3803779"/>
            <a:ext cx="809738" cy="809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D29E-E361-4A1C-BF35-A650442DF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299" y="3803779"/>
            <a:ext cx="809738" cy="809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3AC21-A6DE-4032-8356-8F545EE84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5276" y="3803779"/>
            <a:ext cx="809738" cy="809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98CBCB-A5A4-4125-B856-ED96878764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5763" y="3803779"/>
            <a:ext cx="809738" cy="8097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7065C5-1BA1-4110-BCF6-45013978B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6250" y="3803779"/>
            <a:ext cx="809738" cy="809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7B34C2-BE90-47AF-9FA9-2DE343C527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6737" y="3803779"/>
            <a:ext cx="809738" cy="8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41FB30-6979-4E43-B756-5411A06AB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34" y="4690111"/>
            <a:ext cx="809738" cy="8097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30D7E1-6B06-4536-B468-9F99517D43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0425" y="4681943"/>
            <a:ext cx="809738" cy="8097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0C4873-B903-40EE-85F9-EDD270321C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8388" y="4686936"/>
            <a:ext cx="809738" cy="809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0A8E1E-CF95-45C2-AA68-C8C65E12A7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3855" y="4690111"/>
            <a:ext cx="809738" cy="809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51C00C-2A32-4B25-9552-CC4A491318C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39322" y="4681943"/>
            <a:ext cx="809738" cy="809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ACD7EA-70E2-447A-ABF5-D2F9A4DCFD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8698" y="4681943"/>
            <a:ext cx="809738" cy="809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A8FE566-E1EC-4D08-848E-E9EB463B17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92752" y="4681943"/>
            <a:ext cx="809738" cy="809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013368-C1AC-436F-B544-B17070E9C8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58694" y="4690111"/>
            <a:ext cx="809738" cy="809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63F27B-DF70-4FB6-9C08-E975BF154DB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42748" y="4682958"/>
            <a:ext cx="809738" cy="8097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C1ABDFB-4AA5-4F2D-AF3D-AFDEB461D5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03772" y="4681943"/>
            <a:ext cx="809738" cy="8097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038589-687B-4E3F-8BB1-DC8ED53E89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44034" y="5564994"/>
            <a:ext cx="809738" cy="809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DC8A8-486C-4CC1-90E4-BE93E76F0E6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10425" y="5564994"/>
            <a:ext cx="809738" cy="809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44D206-53D0-4E3D-9545-062BE0DCE46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88387" y="5553008"/>
            <a:ext cx="809738" cy="8097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E6A6CE6-9D31-46DE-8E89-AEEFF3D883E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54778" y="5564994"/>
            <a:ext cx="809738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P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65BE2C-8BAB-4517-B9C3-F986586E57F6}" vid="{835CD92D-0C58-479E-8176-0455A9732F93}"/>
    </a:ext>
  </a:extLst>
</a:theme>
</file>

<file path=ppt/theme/theme2.xml><?xml version="1.0" encoding="utf-8"?>
<a:theme xmlns:a="http://schemas.openxmlformats.org/drawingml/2006/main" name="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2A99AE01-A11F-4F2C-9BCC-4E42F4CE769C}" vid="{42DFBAD3-C25F-4FC8-963A-1F73730D7E5C}"/>
    </a:ext>
  </a:extLst>
</a:theme>
</file>

<file path=ppt/theme/theme3.xml><?xml version="1.0" encoding="utf-8"?>
<a:theme xmlns:a="http://schemas.openxmlformats.org/drawingml/2006/main" name="1_5-50109_Microsoft_Light_Template">
  <a:themeElements>
    <a:clrScheme name="Microsoft_2017_Light">
      <a:dk1>
        <a:srgbClr val="353535"/>
      </a:dk1>
      <a:lt1>
        <a:srgbClr val="FFFFFF"/>
      </a:lt1>
      <a:dk2>
        <a:srgbClr val="D83B01"/>
      </a:dk2>
      <a:lt2>
        <a:srgbClr val="E6E6E6"/>
      </a:lt2>
      <a:accent1>
        <a:srgbClr val="D83B01"/>
      </a:accent1>
      <a:accent2>
        <a:srgbClr val="FF8C00"/>
      </a:accent2>
      <a:accent3>
        <a:srgbClr val="FFB900"/>
      </a:accent3>
      <a:accent4>
        <a:srgbClr val="0078D7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7_16x9_Template.potx" id="{F7CA4DD3-8A26-4BFE-B361-277536E70685}" vid="{DC517985-AF00-427B-A27C-74FF5728D0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DPC16X9</Template>
  <TotalTime>2281</TotalTime>
  <Words>2006</Words>
  <Application>Microsoft Office PowerPoint</Application>
  <PresentationFormat>Widescreen</PresentationFormat>
  <Paragraphs>475</Paragraphs>
  <Slides>60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Computerfont</vt:lpstr>
      <vt:lpstr>Consolas</vt:lpstr>
      <vt:lpstr>Courier New</vt:lpstr>
      <vt:lpstr>Segoe UI</vt:lpstr>
      <vt:lpstr>Segoe UI Light</vt:lpstr>
      <vt:lpstr>Segoe UI Semibold</vt:lpstr>
      <vt:lpstr>Segoe UI Semilight</vt:lpstr>
      <vt:lpstr>Wingdings</vt:lpstr>
      <vt:lpstr>DPC</vt:lpstr>
      <vt:lpstr>5-50109_Microsoft_Light_Template</vt:lpstr>
      <vt:lpstr>1_5-50109_Microsoft_Light_Template</vt:lpstr>
      <vt:lpstr>WS 203 Office 365 Feature Explosion:</vt:lpstr>
      <vt:lpstr>PowerPoint Presentation</vt:lpstr>
      <vt:lpstr>Agenda</vt:lpstr>
      <vt:lpstr>Office 365 Frequent Updates</vt:lpstr>
      <vt:lpstr>Examples</vt:lpstr>
      <vt:lpstr>PowerPoint Presentation</vt:lpstr>
      <vt:lpstr>PowerPoint Presentation</vt:lpstr>
      <vt:lpstr>Our Approach to this Workshop</vt:lpstr>
      <vt:lpstr>Office 365 Applications</vt:lpstr>
      <vt:lpstr>Outlook Web Access</vt:lpstr>
      <vt:lpstr>Office Web Applications</vt:lpstr>
      <vt:lpstr>SharePoint, OneDrive, &amp; Yammer</vt:lpstr>
      <vt:lpstr>Administrative and Utility</vt:lpstr>
      <vt:lpstr>Collaboration</vt:lpstr>
      <vt:lpstr>Collaboration</vt:lpstr>
      <vt:lpstr>Collaboration</vt:lpstr>
      <vt:lpstr>Collaboration</vt:lpstr>
      <vt:lpstr>Collaboration</vt:lpstr>
      <vt:lpstr>Collaboration</vt:lpstr>
      <vt:lpstr>Teams, Yammer, and Groups</vt:lpstr>
      <vt:lpstr>PowerPoint Presentation</vt:lpstr>
      <vt:lpstr>From AvePoint</vt:lpstr>
      <vt:lpstr>Another Business Case</vt:lpstr>
      <vt:lpstr>Key Differentiators</vt:lpstr>
      <vt:lpstr>When to Use Office Groups</vt:lpstr>
      <vt:lpstr>When to Use Yammer</vt:lpstr>
      <vt:lpstr>When to Use Microsoft Teams</vt:lpstr>
      <vt:lpstr>Administrative Controls</vt:lpstr>
      <vt:lpstr>Limit Who Can Create Groups</vt:lpstr>
      <vt:lpstr>Limit Who Can Create Groups - Results</vt:lpstr>
      <vt:lpstr>Disable Yammer or Team User License</vt:lpstr>
      <vt:lpstr>Forms/Workflow</vt:lpstr>
      <vt:lpstr>What about InfoPath &amp; Workflow</vt:lpstr>
      <vt:lpstr>Forms, PowerApps and Flow</vt:lpstr>
      <vt:lpstr>Administrative Controls</vt:lpstr>
      <vt:lpstr>Disable Forms, PowerApps &amp; Flow License</vt:lpstr>
      <vt:lpstr>When to Use Forms</vt:lpstr>
      <vt:lpstr>When to Use PowerApps</vt:lpstr>
      <vt:lpstr>When to Use Flow</vt:lpstr>
      <vt:lpstr>Breaktime?  </vt:lpstr>
      <vt:lpstr>Streaming Video</vt:lpstr>
      <vt:lpstr>Video and Stream</vt:lpstr>
      <vt:lpstr>Administrative Controls</vt:lpstr>
      <vt:lpstr>Block Application Login in Azure AD</vt:lpstr>
      <vt:lpstr>Differences</vt:lpstr>
      <vt:lpstr>Should I Switch to Stream Now</vt:lpstr>
      <vt:lpstr>Tasks</vt:lpstr>
      <vt:lpstr>Tasks, Planner, and ToDo</vt:lpstr>
      <vt:lpstr>Administrative Controls</vt:lpstr>
      <vt:lpstr>Disable ToDo &amp; Planner License</vt:lpstr>
      <vt:lpstr>Business Case</vt:lpstr>
      <vt:lpstr>Presentations</vt:lpstr>
      <vt:lpstr>PowerPoint and Sway</vt:lpstr>
      <vt:lpstr>Administrative Controls</vt:lpstr>
      <vt:lpstr>Disable Sway License</vt:lpstr>
      <vt:lpstr>Business Case</vt:lpstr>
      <vt:lpstr>Miscellaneous</vt:lpstr>
      <vt:lpstr>PowerPoint Presentation</vt:lpstr>
      <vt:lpstr>Other Talks at SharePoint Fest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Stork (Acmeman)</dc:creator>
  <cp:lastModifiedBy>Paul Stork</cp:lastModifiedBy>
  <cp:revision>64</cp:revision>
  <dcterms:created xsi:type="dcterms:W3CDTF">2017-12-01T15:13:08Z</dcterms:created>
  <dcterms:modified xsi:type="dcterms:W3CDTF">2018-03-26T01:09:33Z</dcterms:modified>
</cp:coreProperties>
</file>